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1"/>
  </p:notesMasterIdLst>
  <p:handoutMasterIdLst>
    <p:handoutMasterId r:id="rId42"/>
  </p:handoutMasterIdLst>
  <p:sldIdLst>
    <p:sldId id="2118" r:id="rId2"/>
    <p:sldId id="2238" r:id="rId3"/>
    <p:sldId id="2284" r:id="rId4"/>
    <p:sldId id="2186" r:id="rId5"/>
    <p:sldId id="2157" r:id="rId6"/>
    <p:sldId id="2189" r:id="rId7"/>
    <p:sldId id="2262" r:id="rId8"/>
    <p:sldId id="2201" r:id="rId9"/>
    <p:sldId id="2263" r:id="rId10"/>
    <p:sldId id="2278" r:id="rId11"/>
    <p:sldId id="2264" r:id="rId12"/>
    <p:sldId id="2279" r:id="rId13"/>
    <p:sldId id="2166" r:id="rId14"/>
    <p:sldId id="2269" r:id="rId15"/>
    <p:sldId id="2244" r:id="rId16"/>
    <p:sldId id="2251" r:id="rId17"/>
    <p:sldId id="2265" r:id="rId18"/>
    <p:sldId id="2266" r:id="rId19"/>
    <p:sldId id="2267" r:id="rId20"/>
    <p:sldId id="2252" r:id="rId21"/>
    <p:sldId id="2214" r:id="rId22"/>
    <p:sldId id="2210" r:id="rId23"/>
    <p:sldId id="2241" r:id="rId24"/>
    <p:sldId id="2271" r:id="rId25"/>
    <p:sldId id="2272" r:id="rId26"/>
    <p:sldId id="2268" r:id="rId27"/>
    <p:sldId id="2280" r:id="rId28"/>
    <p:sldId id="2273" r:id="rId29"/>
    <p:sldId id="2281" r:id="rId30"/>
    <p:sldId id="2282" r:id="rId31"/>
    <p:sldId id="2283" r:id="rId32"/>
    <p:sldId id="2274" r:id="rId33"/>
    <p:sldId id="2275" r:id="rId34"/>
    <p:sldId id="2198" r:id="rId35"/>
    <p:sldId id="2200" r:id="rId36"/>
    <p:sldId id="2220" r:id="rId37"/>
    <p:sldId id="2276" r:id="rId38"/>
    <p:sldId id="2277" r:id="rId39"/>
    <p:sldId id="2270" r:id="rId40"/>
  </p:sldIdLst>
  <p:sldSz cx="12192000" cy="68580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hiu, Shinhan" initials="SS" lastIdx="4" clrIdx="0">
    <p:extLst>
      <p:ext uri="{19B8F6BF-5375-455C-9EA6-DF929625EA0E}">
        <p15:presenceInfo xmlns:p15="http://schemas.microsoft.com/office/powerpoint/2012/main" userId="S::shius@msu.edu::7f20f742-5fcf-4b38-afd0-5747b3faee5c" providerId="AD"/>
      </p:ext>
    </p:extLst>
  </p:cmAuthor>
  <p:cmAuthor id="2" name="Azodi, Christina" initials="AC" lastIdx="1" clrIdx="1">
    <p:extLst>
      <p:ext uri="{19B8F6BF-5375-455C-9EA6-DF929625EA0E}">
        <p15:presenceInfo xmlns:p15="http://schemas.microsoft.com/office/powerpoint/2012/main" userId="S::azodichr@msu.edu::7e7aa9d1-2c78-44c2-a48a-5eae95ab37e6" providerId="AD"/>
      </p:ext>
    </p:extLst>
  </p:cmAuthor>
  <p:cmAuthor id="3" name="Shinhan" initials="S" lastIdx="1" clrIdx="2">
    <p:extLst>
      <p:ext uri="{19B8F6BF-5375-455C-9EA6-DF929625EA0E}">
        <p15:presenceInfo xmlns:p15="http://schemas.microsoft.com/office/powerpoint/2012/main" userId="Shinha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050"/>
    <a:srgbClr val="FEF037"/>
    <a:srgbClr val="E6B9B8"/>
    <a:srgbClr val="D48886"/>
    <a:srgbClr val="AA3F3C"/>
    <a:srgbClr val="A568D2"/>
    <a:srgbClr val="00518E"/>
    <a:srgbClr val="CCFF66"/>
    <a:srgbClr val="33A8FF"/>
    <a:srgbClr val="0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941CD45-2FEB-B366-879D-ECAF6345DAC8}" v="133" dt="2020-07-29T18:46:52.03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141" autoAdjust="0"/>
    <p:restoredTop sz="93099" autoAdjust="0"/>
  </p:normalViewPr>
  <p:slideViewPr>
    <p:cSldViewPr>
      <p:cViewPr>
        <p:scale>
          <a:sx n="110" d="100"/>
          <a:sy n="110" d="100"/>
        </p:scale>
        <p:origin x="566" y="341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40" d="100"/>
        <a:sy n="140" d="100"/>
      </p:scale>
      <p:origin x="0" y="-2021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handoutMaster" Target="handoutMasters/handoutMaster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commentAuthors" Target="commentAuthors.xml"/><Relationship Id="rId48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hiu, Shinhan" userId="S::shius@msu.edu::7f20f742-5fcf-4b38-afd0-5747b3faee5c" providerId="AD" clId="Web-{A941CD45-2FEB-B366-879D-ECAF6345DAC8}"/>
    <pc:docChg chg="modSld">
      <pc:chgData name="Shiu, Shinhan" userId="S::shius@msu.edu::7f20f742-5fcf-4b38-afd0-5747b3faee5c" providerId="AD" clId="Web-{A941CD45-2FEB-B366-879D-ECAF6345DAC8}" dt="2020-07-29T18:46:52.035" v="117" actId="20577"/>
      <pc:docMkLst>
        <pc:docMk/>
      </pc:docMkLst>
      <pc:sldChg chg="delSp">
        <pc:chgData name="Shiu, Shinhan" userId="S::shius@msu.edu::7f20f742-5fcf-4b38-afd0-5747b3faee5c" providerId="AD" clId="Web-{A941CD45-2FEB-B366-879D-ECAF6345DAC8}" dt="2020-07-29T18:41:17.397" v="0"/>
        <pc:sldMkLst>
          <pc:docMk/>
          <pc:sldMk cId="2213159823" sldId="2160"/>
        </pc:sldMkLst>
        <pc:spChg chg="del">
          <ac:chgData name="Shiu, Shinhan" userId="S::shius@msu.edu::7f20f742-5fcf-4b38-afd0-5747b3faee5c" providerId="AD" clId="Web-{A941CD45-2FEB-B366-879D-ECAF6345DAC8}" dt="2020-07-29T18:41:17.397" v="0"/>
          <ac:spMkLst>
            <pc:docMk/>
            <pc:sldMk cId="2213159823" sldId="2160"/>
            <ac:spMk id="18" creationId="{3EB983CB-563B-45C1-9149-B2CD3E5A295D}"/>
          </ac:spMkLst>
        </pc:spChg>
      </pc:sldChg>
      <pc:sldChg chg="modSp">
        <pc:chgData name="Shiu, Shinhan" userId="S::shius@msu.edu::7f20f742-5fcf-4b38-afd0-5747b3faee5c" providerId="AD" clId="Web-{A941CD45-2FEB-B366-879D-ECAF6345DAC8}" dt="2020-07-29T18:46:52.035" v="117" actId="20577"/>
        <pc:sldMkLst>
          <pc:docMk/>
          <pc:sldMk cId="4168560990" sldId="2166"/>
        </pc:sldMkLst>
        <pc:spChg chg="mod">
          <ac:chgData name="Shiu, Shinhan" userId="S::shius@msu.edu::7f20f742-5fcf-4b38-afd0-5747b3faee5c" providerId="AD" clId="Web-{A941CD45-2FEB-B366-879D-ECAF6345DAC8}" dt="2020-07-29T18:46:52.035" v="117" actId="20577"/>
          <ac:spMkLst>
            <pc:docMk/>
            <pc:sldMk cId="4168560990" sldId="2166"/>
            <ac:spMk id="19" creationId="{4C1A7494-A511-4F47-8E7B-1746130877A6}"/>
          </ac:spMkLst>
        </pc:spChg>
      </pc:sldChg>
      <pc:sldChg chg="delSp modSp delAnim">
        <pc:chgData name="Shiu, Shinhan" userId="S::shius@msu.edu::7f20f742-5fcf-4b38-afd0-5747b3faee5c" providerId="AD" clId="Web-{A941CD45-2FEB-B366-879D-ECAF6345DAC8}" dt="2020-07-29T18:43:28.677" v="23" actId="1076"/>
        <pc:sldMkLst>
          <pc:docMk/>
          <pc:sldMk cId="964705648" sldId="2234"/>
        </pc:sldMkLst>
        <pc:spChg chg="mod">
          <ac:chgData name="Shiu, Shinhan" userId="S::shius@msu.edu::7f20f742-5fcf-4b38-afd0-5747b3faee5c" providerId="AD" clId="Web-{A941CD45-2FEB-B366-879D-ECAF6345DAC8}" dt="2020-07-29T18:43:28.677" v="23" actId="1076"/>
          <ac:spMkLst>
            <pc:docMk/>
            <pc:sldMk cId="964705648" sldId="2234"/>
            <ac:spMk id="10" creationId="{D1D446E7-D773-4E8C-A4EF-58F0BB64C044}"/>
          </ac:spMkLst>
        </pc:spChg>
        <pc:spChg chg="del">
          <ac:chgData name="Shiu, Shinhan" userId="S::shius@msu.edu::7f20f742-5fcf-4b38-afd0-5747b3faee5c" providerId="AD" clId="Web-{A941CD45-2FEB-B366-879D-ECAF6345DAC8}" dt="2020-07-29T18:43:10.709" v="15"/>
          <ac:spMkLst>
            <pc:docMk/>
            <pc:sldMk cId="964705648" sldId="2234"/>
            <ac:spMk id="12" creationId="{5DEB42CF-32C0-4F0A-A378-4C768B2E76A2}"/>
          </ac:spMkLst>
        </pc:spChg>
        <pc:spChg chg="del">
          <ac:chgData name="Shiu, Shinhan" userId="S::shius@msu.edu::7f20f742-5fcf-4b38-afd0-5747b3faee5c" providerId="AD" clId="Web-{A941CD45-2FEB-B366-879D-ECAF6345DAC8}" dt="2020-07-29T18:43:10.709" v="13"/>
          <ac:spMkLst>
            <pc:docMk/>
            <pc:sldMk cId="964705648" sldId="2234"/>
            <ac:spMk id="23" creationId="{FDD28E3A-0732-4CBC-9805-4DB648C8AA79}"/>
          </ac:spMkLst>
        </pc:spChg>
        <pc:spChg chg="del">
          <ac:chgData name="Shiu, Shinhan" userId="S::shius@msu.edu::7f20f742-5fcf-4b38-afd0-5747b3faee5c" providerId="AD" clId="Web-{A941CD45-2FEB-B366-879D-ECAF6345DAC8}" dt="2020-07-29T18:43:10.693" v="12"/>
          <ac:spMkLst>
            <pc:docMk/>
            <pc:sldMk cId="964705648" sldId="2234"/>
            <ac:spMk id="25" creationId="{3F94C150-3A43-447A-82E4-73A11CCAD58D}"/>
          </ac:spMkLst>
        </pc:spChg>
        <pc:spChg chg="del">
          <ac:chgData name="Shiu, Shinhan" userId="S::shius@msu.edu::7f20f742-5fcf-4b38-afd0-5747b3faee5c" providerId="AD" clId="Web-{A941CD45-2FEB-B366-879D-ECAF6345DAC8}" dt="2020-07-29T18:43:10.693" v="11"/>
          <ac:spMkLst>
            <pc:docMk/>
            <pc:sldMk cId="964705648" sldId="2234"/>
            <ac:spMk id="27" creationId="{413C65D2-142A-4A83-B4DE-3421A624EEB1}"/>
          </ac:spMkLst>
        </pc:spChg>
        <pc:spChg chg="del">
          <ac:chgData name="Shiu, Shinhan" userId="S::shius@msu.edu::7f20f742-5fcf-4b38-afd0-5747b3faee5c" providerId="AD" clId="Web-{A941CD45-2FEB-B366-879D-ECAF6345DAC8}" dt="2020-07-29T18:43:10.693" v="10"/>
          <ac:spMkLst>
            <pc:docMk/>
            <pc:sldMk cId="964705648" sldId="2234"/>
            <ac:spMk id="30" creationId="{274CE1D7-B81B-4D97-A566-7E54275CB4EE}"/>
          </ac:spMkLst>
        </pc:spChg>
        <pc:spChg chg="del">
          <ac:chgData name="Shiu, Shinhan" userId="S::shius@msu.edu::7f20f742-5fcf-4b38-afd0-5747b3faee5c" providerId="AD" clId="Web-{A941CD45-2FEB-B366-879D-ECAF6345DAC8}" dt="2020-07-29T18:43:10.693" v="9"/>
          <ac:spMkLst>
            <pc:docMk/>
            <pc:sldMk cId="964705648" sldId="2234"/>
            <ac:spMk id="31" creationId="{B76D8D13-66C1-474F-A8DA-5ACBAEC9F20E}"/>
          </ac:spMkLst>
        </pc:spChg>
        <pc:spChg chg="del">
          <ac:chgData name="Shiu, Shinhan" userId="S::shius@msu.edu::7f20f742-5fcf-4b38-afd0-5747b3faee5c" providerId="AD" clId="Web-{A941CD45-2FEB-B366-879D-ECAF6345DAC8}" dt="2020-07-29T18:43:10.693" v="8"/>
          <ac:spMkLst>
            <pc:docMk/>
            <pc:sldMk cId="964705648" sldId="2234"/>
            <ac:spMk id="32" creationId="{7E7F8698-CD00-4095-9225-B1149DC2B227}"/>
          </ac:spMkLst>
        </pc:spChg>
        <pc:spChg chg="del">
          <ac:chgData name="Shiu, Shinhan" userId="S::shius@msu.edu::7f20f742-5fcf-4b38-afd0-5747b3faee5c" providerId="AD" clId="Web-{A941CD45-2FEB-B366-879D-ECAF6345DAC8}" dt="2020-07-29T18:43:10.679" v="6"/>
          <ac:spMkLst>
            <pc:docMk/>
            <pc:sldMk cId="964705648" sldId="2234"/>
            <ac:spMk id="42" creationId="{C3611086-1BEB-47A1-A8DD-42B1F0363A83}"/>
          </ac:spMkLst>
        </pc:spChg>
        <pc:spChg chg="del">
          <ac:chgData name="Shiu, Shinhan" userId="S::shius@msu.edu::7f20f742-5fcf-4b38-afd0-5747b3faee5c" providerId="AD" clId="Web-{A941CD45-2FEB-B366-879D-ECAF6345DAC8}" dt="2020-07-29T18:43:10.679" v="5"/>
          <ac:spMkLst>
            <pc:docMk/>
            <pc:sldMk cId="964705648" sldId="2234"/>
            <ac:spMk id="43" creationId="{4347E3B9-0BB2-455F-AAB3-5C5A45E3F476}"/>
          </ac:spMkLst>
        </pc:spChg>
        <pc:spChg chg="del">
          <ac:chgData name="Shiu, Shinhan" userId="S::shius@msu.edu::7f20f742-5fcf-4b38-afd0-5747b3faee5c" providerId="AD" clId="Web-{A941CD45-2FEB-B366-879D-ECAF6345DAC8}" dt="2020-07-29T18:43:10.679" v="3"/>
          <ac:spMkLst>
            <pc:docMk/>
            <pc:sldMk cId="964705648" sldId="2234"/>
            <ac:spMk id="54" creationId="{9967AA17-AB0B-4AAA-9FE9-CF81B52AF059}"/>
          </ac:spMkLst>
        </pc:spChg>
        <pc:spChg chg="del">
          <ac:chgData name="Shiu, Shinhan" userId="S::shius@msu.edu::7f20f742-5fcf-4b38-afd0-5747b3faee5c" providerId="AD" clId="Web-{A941CD45-2FEB-B366-879D-ECAF6345DAC8}" dt="2020-07-29T18:43:10.679" v="2"/>
          <ac:spMkLst>
            <pc:docMk/>
            <pc:sldMk cId="964705648" sldId="2234"/>
            <ac:spMk id="55" creationId="{4B93D1D8-8333-4826-BFF9-EF40C6DE5FAC}"/>
          </ac:spMkLst>
        </pc:spChg>
        <pc:grpChg chg="mod">
          <ac:chgData name="Shiu, Shinhan" userId="S::shius@msu.edu::7f20f742-5fcf-4b38-afd0-5747b3faee5c" providerId="AD" clId="Web-{A941CD45-2FEB-B366-879D-ECAF6345DAC8}" dt="2020-07-29T18:43:13.521" v="16" actId="1076"/>
          <ac:grpSpMkLst>
            <pc:docMk/>
            <pc:sldMk cId="964705648" sldId="2234"/>
            <ac:grpSpMk id="4" creationId="{FB3C77CA-EEAC-4C78-88B4-9AA4DDCDF940}"/>
          </ac:grpSpMkLst>
        </pc:grpChg>
        <pc:grpChg chg="del">
          <ac:chgData name="Shiu, Shinhan" userId="S::shius@msu.edu::7f20f742-5fcf-4b38-afd0-5747b3faee5c" providerId="AD" clId="Web-{A941CD45-2FEB-B366-879D-ECAF6345DAC8}" dt="2020-07-29T18:43:10.709" v="14"/>
          <ac:grpSpMkLst>
            <pc:docMk/>
            <pc:sldMk cId="964705648" sldId="2234"/>
            <ac:grpSpMk id="56" creationId="{CD1A8458-661D-4192-AB97-CB2DA228BF1D}"/>
          </ac:grpSpMkLst>
        </pc:grpChg>
        <pc:grpChg chg="del">
          <ac:chgData name="Shiu, Shinhan" userId="S::shius@msu.edu::7f20f742-5fcf-4b38-afd0-5747b3faee5c" providerId="AD" clId="Web-{A941CD45-2FEB-B366-879D-ECAF6345DAC8}" dt="2020-07-29T18:43:10.693" v="7"/>
          <ac:grpSpMkLst>
            <pc:docMk/>
            <pc:sldMk cId="964705648" sldId="2234"/>
            <ac:grpSpMk id="57" creationId="{1DC188D0-8C6E-48DD-A837-67C45E2A6C14}"/>
          </ac:grpSpMkLst>
        </pc:grpChg>
        <pc:grpChg chg="del">
          <ac:chgData name="Shiu, Shinhan" userId="S::shius@msu.edu::7f20f742-5fcf-4b38-afd0-5747b3faee5c" providerId="AD" clId="Web-{A941CD45-2FEB-B366-879D-ECAF6345DAC8}" dt="2020-07-29T18:43:10.679" v="4"/>
          <ac:grpSpMkLst>
            <pc:docMk/>
            <pc:sldMk cId="964705648" sldId="2234"/>
            <ac:grpSpMk id="58" creationId="{7DDD6AED-DED9-40BA-9D7E-F6C715502E50}"/>
          </ac:grpSpMkLst>
        </pc:grpChg>
        <pc:picChg chg="mod">
          <ac:chgData name="Shiu, Shinhan" userId="S::shius@msu.edu::7f20f742-5fcf-4b38-afd0-5747b3faee5c" providerId="AD" clId="Web-{A941CD45-2FEB-B366-879D-ECAF6345DAC8}" dt="2020-07-29T18:43:28.224" v="22" actId="1076"/>
          <ac:picMkLst>
            <pc:docMk/>
            <pc:sldMk cId="964705648" sldId="2234"/>
            <ac:picMk id="9" creationId="{7D92191D-17E4-4B00-B3F7-D6F31C597260}"/>
          </ac:picMkLst>
        </pc:picChg>
      </pc:sldChg>
      <pc:sldChg chg="delSp modSp">
        <pc:chgData name="Shiu, Shinhan" userId="S::shius@msu.edu::7f20f742-5fcf-4b38-afd0-5747b3faee5c" providerId="AD" clId="Web-{A941CD45-2FEB-B366-879D-ECAF6345DAC8}" dt="2020-07-29T18:46:25.941" v="115" actId="20577"/>
        <pc:sldMkLst>
          <pc:docMk/>
          <pc:sldMk cId="476747865" sldId="2246"/>
        </pc:sldMkLst>
        <pc:spChg chg="mod">
          <ac:chgData name="Shiu, Shinhan" userId="S::shius@msu.edu::7f20f742-5fcf-4b38-afd0-5747b3faee5c" providerId="AD" clId="Web-{A941CD45-2FEB-B366-879D-ECAF6345DAC8}" dt="2020-07-29T18:46:25.941" v="115" actId="20577"/>
          <ac:spMkLst>
            <pc:docMk/>
            <pc:sldMk cId="476747865" sldId="2246"/>
            <ac:spMk id="6" creationId="{335E2381-75DF-4D07-B607-BF388CB3B38F}"/>
          </ac:spMkLst>
        </pc:spChg>
        <pc:spChg chg="del">
          <ac:chgData name="Shiu, Shinhan" userId="S::shius@msu.edu::7f20f742-5fcf-4b38-afd0-5747b3faee5c" providerId="AD" clId="Web-{A941CD45-2FEB-B366-879D-ECAF6345DAC8}" dt="2020-07-29T18:43:04.599" v="1"/>
          <ac:spMkLst>
            <pc:docMk/>
            <pc:sldMk cId="476747865" sldId="2246"/>
            <ac:spMk id="10" creationId="{8652EABB-DC32-490A-9125-707C697E3975}"/>
          </ac:spMkLst>
        </pc:spChg>
        <pc:graphicFrameChg chg="mod modGraphic">
          <ac:chgData name="Shiu, Shinhan" userId="S::shius@msu.edu::7f20f742-5fcf-4b38-afd0-5747b3faee5c" providerId="AD" clId="Web-{A941CD45-2FEB-B366-879D-ECAF6345DAC8}" dt="2020-07-29T18:44:32.208" v="93"/>
          <ac:graphicFrameMkLst>
            <pc:docMk/>
            <pc:sldMk cId="476747865" sldId="2246"/>
            <ac:graphicFrameMk id="21" creationId="{0CCF7581-DABA-4BC0-B9A8-34E3E8750BDE}"/>
          </ac:graphicFrameMkLst>
        </pc:graphicFrame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31039435719993402"/>
          <c:y val="5.5508297653237809E-2"/>
          <c:w val="0.64178208994202424"/>
          <c:h val="0.72994285099458267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Count</c:v>
                </c:pt>
              </c:strCache>
            </c:strRef>
          </c:tx>
          <c:spPr>
            <a:ln w="19050" cap="rnd">
              <a:solidFill>
                <a:srgbClr val="FEF037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FEF037"/>
              </a:solidFill>
              <a:ln w="25400">
                <a:solidFill>
                  <a:srgbClr val="FEF037"/>
                </a:solidFill>
              </a:ln>
              <a:effectLst/>
            </c:spPr>
          </c:marker>
          <c:cat>
            <c:numRef>
              <c:f>Sheet1!$A$2:$A$23</c:f>
              <c:numCache>
                <c:formatCode>General</c:formatCode>
                <c:ptCount val="22"/>
                <c:pt idx="0">
                  <c:v>2000</c:v>
                </c:pt>
                <c:pt idx="1">
                  <c:v>2001</c:v>
                </c:pt>
                <c:pt idx="2">
                  <c:v>2002</c:v>
                </c:pt>
                <c:pt idx="3">
                  <c:v>2003</c:v>
                </c:pt>
                <c:pt idx="4">
                  <c:v>2004</c:v>
                </c:pt>
                <c:pt idx="5">
                  <c:v>2005</c:v>
                </c:pt>
                <c:pt idx="6">
                  <c:v>2006</c:v>
                </c:pt>
                <c:pt idx="7">
                  <c:v>2007</c:v>
                </c:pt>
                <c:pt idx="8">
                  <c:v>2008</c:v>
                </c:pt>
                <c:pt idx="9">
                  <c:v>2009</c:v>
                </c:pt>
                <c:pt idx="10">
                  <c:v>2010</c:v>
                </c:pt>
                <c:pt idx="11">
                  <c:v>2011</c:v>
                </c:pt>
                <c:pt idx="12">
                  <c:v>2012</c:v>
                </c:pt>
                <c:pt idx="13">
                  <c:v>2013</c:v>
                </c:pt>
                <c:pt idx="14">
                  <c:v>2014</c:v>
                </c:pt>
                <c:pt idx="15">
                  <c:v>2015</c:v>
                </c:pt>
                <c:pt idx="16">
                  <c:v>2016</c:v>
                </c:pt>
                <c:pt idx="17">
                  <c:v>2017</c:v>
                </c:pt>
                <c:pt idx="18">
                  <c:v>2018</c:v>
                </c:pt>
                <c:pt idx="19">
                  <c:v>2019</c:v>
                </c:pt>
                <c:pt idx="20">
                  <c:v>2020</c:v>
                </c:pt>
                <c:pt idx="21">
                  <c:v>2021</c:v>
                </c:pt>
              </c:numCache>
            </c:numRef>
          </c:cat>
          <c:val>
            <c:numRef>
              <c:f>Sheet1!$B$2:$B$23</c:f>
              <c:numCache>
                <c:formatCode>General</c:formatCode>
                <c:ptCount val="22"/>
                <c:pt idx="0">
                  <c:v>5.7000000000000002E-2</c:v>
                </c:pt>
                <c:pt idx="1">
                  <c:v>8.1000000000000003E-2</c:v>
                </c:pt>
                <c:pt idx="2">
                  <c:v>9.7000000000000003E-2</c:v>
                </c:pt>
                <c:pt idx="3">
                  <c:v>0.12</c:v>
                </c:pt>
                <c:pt idx="4">
                  <c:v>0.183</c:v>
                </c:pt>
                <c:pt idx="5">
                  <c:v>0.247</c:v>
                </c:pt>
                <c:pt idx="6">
                  <c:v>0.32200000000000001</c:v>
                </c:pt>
                <c:pt idx="7">
                  <c:v>0.40899999999999997</c:v>
                </c:pt>
                <c:pt idx="8">
                  <c:v>0.498</c:v>
                </c:pt>
                <c:pt idx="9">
                  <c:v>0.59499999999999997</c:v>
                </c:pt>
                <c:pt idx="10">
                  <c:v>0.71199999999999997</c:v>
                </c:pt>
                <c:pt idx="11">
                  <c:v>1.137</c:v>
                </c:pt>
                <c:pt idx="12">
                  <c:v>1.484</c:v>
                </c:pt>
                <c:pt idx="13">
                  <c:v>1.921</c:v>
                </c:pt>
                <c:pt idx="14">
                  <c:v>2.403</c:v>
                </c:pt>
                <c:pt idx="15">
                  <c:v>3.274</c:v>
                </c:pt>
                <c:pt idx="16">
                  <c:v>3.8849999999999998</c:v>
                </c:pt>
                <c:pt idx="17">
                  <c:v>5.2110000000000003</c:v>
                </c:pt>
                <c:pt idx="18">
                  <c:v>8.1470000000000002</c:v>
                </c:pt>
                <c:pt idx="19">
                  <c:v>11.414999999999999</c:v>
                </c:pt>
                <c:pt idx="20">
                  <c:v>14.513999999999999</c:v>
                </c:pt>
                <c:pt idx="21">
                  <c:v>20.734999999999999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D7D-4249-B451-F82F73C5563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635931743"/>
        <c:axId val="136075599"/>
      </c:lineChart>
      <c:catAx>
        <c:axId val="1635931743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1" i="1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 b="1" i="1"/>
                  <a:t>Year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1" i="1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6075599"/>
        <c:crosses val="autoZero"/>
        <c:auto val="1"/>
        <c:lblAlgn val="ctr"/>
        <c:lblOffset val="100"/>
        <c:noMultiLvlLbl val="0"/>
      </c:catAx>
      <c:valAx>
        <c:axId val="13607559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1" i="1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 b="1" i="1" dirty="0"/>
                  <a:t># of papers PER YEAR (x1000)</a:t>
                </a:r>
              </a:p>
            </c:rich>
          </c:tx>
          <c:layout>
            <c:manualLayout>
              <c:xMode val="edge"/>
              <c:yMode val="edge"/>
              <c:x val="5.2740978406650575E-2"/>
              <c:y val="0.1294008447437273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1" i="1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3593174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rgbClr val="0070C0"/>
    </a:solidFill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explosion val="4"/>
            <c:spPr>
              <a:solidFill>
                <a:srgbClr val="00B0F0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3833-4E84-B1DD-E80C1344B366}"/>
              </c:ext>
            </c:extLst>
          </c:dPt>
          <c:dPt>
            <c:idx val="1"/>
            <c:bubble3D val="0"/>
            <c:spPr>
              <a:solidFill>
                <a:srgbClr val="D16309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3833-4E84-B1DD-E80C1344B366}"/>
              </c:ext>
            </c:extLst>
          </c:dPt>
          <c:dPt>
            <c:idx val="2"/>
            <c:bubble3D val="0"/>
            <c:explosion val="3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3833-4E84-B1DD-E80C1344B366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3833-4E84-B1DD-E80C1344B366}"/>
              </c:ext>
            </c:extLst>
          </c:dPt>
          <c:cat>
            <c:strRef>
              <c:f>Sheet1!$A$2:$A$4</c:f>
              <c:strCache>
                <c:ptCount val="3"/>
                <c:pt idx="0">
                  <c:v>Human</c:v>
                </c:pt>
                <c:pt idx="1">
                  <c:v>Plant</c:v>
                </c:pt>
                <c:pt idx="2">
                  <c:v>Others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38487</c:v>
                </c:pt>
                <c:pt idx="1">
                  <c:v>1848</c:v>
                </c:pt>
                <c:pt idx="2">
                  <c:v>27249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3833-4E84-B1DD-E80C1344B36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Column1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A-3833-4E84-B1DD-E80C1344B366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C-3833-4E84-B1DD-E80C1344B366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E-3833-4E84-B1DD-E80C1344B366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0-3833-4E84-B1DD-E80C1344B366}"/>
              </c:ext>
            </c:extLst>
          </c:dPt>
          <c:cat>
            <c:strRef>
              <c:f>Sheet1!$A$2:$A$4</c:f>
              <c:strCache>
                <c:ptCount val="3"/>
                <c:pt idx="0">
                  <c:v>Human</c:v>
                </c:pt>
                <c:pt idx="1">
                  <c:v>Plant</c:v>
                </c:pt>
                <c:pt idx="2">
                  <c:v>Others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2">
                  <c:v>35321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1-3833-4E84-B1DD-E80C1344B36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rgbClr val="E6B9B8"/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E0D988-5495-49BC-8C2E-2A9435C91BC0}" type="datetimeFigureOut">
              <a:rPr lang="en-US" smtClean="0"/>
              <a:pPr/>
              <a:t>5/10/2024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AF7FB6-0B01-43AF-AA64-417EED08B19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919918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smtClean="0">
                <a:latin typeface="Calibri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Calibri" pitchFamily="34" charset="0"/>
              </a:defRPr>
            </a:lvl1pPr>
          </a:lstStyle>
          <a:p>
            <a:pPr>
              <a:defRPr/>
            </a:pPr>
            <a:fld id="{262926C0-D828-4E24-A6FE-3FA4616FAE59}" type="datetimeFigureOut">
              <a:rPr lang="en-US"/>
              <a:pPr>
                <a:defRPr/>
              </a:pPr>
              <a:t>5/10/2024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smtClean="0">
                <a:latin typeface="Calibri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Calibri" pitchFamily="34" charset="0"/>
              </a:defRPr>
            </a:lvl1pPr>
          </a:lstStyle>
          <a:p>
            <a:pPr>
              <a:defRPr/>
            </a:pPr>
            <a:fld id="{7B8B2A34-EFDB-4F46-B4AF-4AE05A6317C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575357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dirty="0"/>
              <a:t>Image credit:</a:t>
            </a:r>
          </a:p>
          <a:p>
            <a:pPr eaLnBrk="1" hangingPunct="1">
              <a:spcBef>
                <a:spcPct val="0"/>
              </a:spcBef>
            </a:pPr>
            <a:r>
              <a:rPr lang="en-US" dirty="0"/>
              <a:t>https://www.pinterest.com/pin/292945150756287202/</a:t>
            </a:r>
          </a:p>
          <a:p>
            <a:pPr eaLnBrk="1" hangingPunct="1">
              <a:spcBef>
                <a:spcPct val="0"/>
              </a:spcBef>
            </a:pPr>
            <a:r>
              <a:rPr lang="en-US" dirty="0"/>
              <a:t>https://www.pinterest.com/pin/549509592004746347/</a:t>
            </a:r>
          </a:p>
          <a:p>
            <a:pPr eaLnBrk="1" hangingPunct="1">
              <a:spcBef>
                <a:spcPct val="0"/>
              </a:spcBef>
            </a:pPr>
            <a:endParaRPr lang="en-US" dirty="0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4FCD13A5-32C6-4F7B-B69D-76094E8F9723}" type="slidenum">
              <a:rPr lang="en-US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70554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8B2A34-EFDB-4F46-B4AF-4AE05A6317CF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60496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credits:</a:t>
            </a:r>
          </a:p>
          <a:p>
            <a:r>
              <a:rPr lang="en-US" dirty="0"/>
              <a:t>https://cdn.technologyreview.com/i/images/waymovehicle1.jpg?sw=959&amp;cx=0&amp;cy=466&amp;cw=3000&amp;ch=1687</a:t>
            </a:r>
          </a:p>
          <a:p>
            <a:r>
              <a:rPr lang="en-US" dirty="0"/>
              <a:t>https://compostables.org/wp-content/uploads/2018/09/All-new-Echo-Dot-3rd-Gen-Smart-speaker-with-Alexa-Sandstone-0.jpg</a:t>
            </a:r>
          </a:p>
          <a:p>
            <a:r>
              <a:rPr lang="en-US" dirty="0"/>
              <a:t>https://amp.businessinsider.com/images/5c6d85ca2628986f7f3a5d02-750-563.jpg</a:t>
            </a:r>
          </a:p>
          <a:p>
            <a:r>
              <a:rPr lang="en-US" dirty="0"/>
              <a:t>https://static.boredpanda.com/blog/wp-content/uploads/2015/08/computer-deep-learning-algorithm-painting-masters-fb__700.jpg</a:t>
            </a:r>
          </a:p>
          <a:p>
            <a:r>
              <a:rPr lang="en-US" dirty="0"/>
              <a:t>https://media.salon.com/2019/01/facial-recognition2.jpg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https://www.greenmangaming.com/newsroom/wp-content/uploads/2019/07/GooglrDeepMind.jpg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8B2A34-EFDB-4F46-B4AF-4AE05A6317CF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67899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8B2A34-EFDB-4F46-B4AF-4AE05A6317CF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93531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Unwanted labels</a:t>
            </a:r>
          </a:p>
          <a:p>
            <a:r>
              <a:rPr lang="en-US" dirty="0"/>
              <a:t>Data range</a:t>
            </a:r>
          </a:p>
          <a:p>
            <a:r>
              <a:rPr lang="en-US" dirty="0"/>
              <a:t>Non-normal distributions</a:t>
            </a:r>
          </a:p>
          <a:p>
            <a:r>
              <a:rPr lang="en-US" dirty="0"/>
              <a:t>Different types of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8B2A34-EFDB-4F46-B4AF-4AE05A6317CF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83465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many problem(s) can you find in this dataset??</a:t>
            </a:r>
          </a:p>
          <a:p>
            <a:r>
              <a:rPr lang="en-US" dirty="0"/>
              <a:t>1, 3, 5, 7, 9</a:t>
            </a:r>
          </a:p>
          <a:p>
            <a:endParaRPr lang="en-US" dirty="0"/>
          </a:p>
          <a:p>
            <a:r>
              <a:rPr lang="en-US" dirty="0"/>
              <a:t>More information:</a:t>
            </a:r>
          </a:p>
          <a:p>
            <a:r>
              <a:rPr lang="en-US" dirty="0"/>
              <a:t>https://elitedatascience.com/data-cleaning</a:t>
            </a:r>
          </a:p>
          <a:p>
            <a:r>
              <a:rPr lang="en-US" dirty="0"/>
              <a:t>https://towardsdatascience.com/the-art-of-cleaning-your-data-b713dbd49726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8B2A34-EFDB-4F46-B4AF-4AE05A6317CF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96232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many problem(s) can you find in this dataset??</a:t>
            </a:r>
          </a:p>
          <a:p>
            <a:r>
              <a:rPr lang="en-US" dirty="0"/>
              <a:t>1, 3, 5, 7, 9</a:t>
            </a:r>
          </a:p>
          <a:p>
            <a:endParaRPr lang="en-US" dirty="0"/>
          </a:p>
          <a:p>
            <a:r>
              <a:rPr lang="en-US" dirty="0"/>
              <a:t>More information:</a:t>
            </a:r>
          </a:p>
          <a:p>
            <a:r>
              <a:rPr lang="en-US" dirty="0"/>
              <a:t>https://elitedatascience.com/data-cleaning</a:t>
            </a:r>
          </a:p>
          <a:p>
            <a:r>
              <a:rPr lang="en-US" dirty="0"/>
              <a:t>https://towardsdatascience.com/the-art-of-cleaning-your-data-b713dbd49726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8B2A34-EFDB-4F46-B4AF-4AE05A6317CF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76100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many problem(s) can you find in this dataset??</a:t>
            </a:r>
          </a:p>
          <a:p>
            <a:r>
              <a:rPr lang="en-US" dirty="0"/>
              <a:t>1, 3, 5, 7, 9</a:t>
            </a:r>
          </a:p>
          <a:p>
            <a:endParaRPr lang="en-US" dirty="0"/>
          </a:p>
          <a:p>
            <a:r>
              <a:rPr lang="en-US" dirty="0"/>
              <a:t>More information:</a:t>
            </a:r>
          </a:p>
          <a:p>
            <a:r>
              <a:rPr lang="en-US" dirty="0"/>
              <a:t>https://elitedatascience.com/data-cleaning</a:t>
            </a:r>
          </a:p>
          <a:p>
            <a:r>
              <a:rPr lang="en-US" dirty="0"/>
              <a:t>https://towardsdatascience.com/the-art-of-cleaning-your-data-b713dbd49726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8B2A34-EFDB-4F46-B4AF-4AE05A6317CF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35710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</a:t>
            </a:r>
            <a:r>
              <a:rPr lang="en-US" baseline="0" dirty="0"/>
              <a:t> credit:</a:t>
            </a:r>
          </a:p>
          <a:p>
            <a:r>
              <a:rPr lang="en-US" dirty="0"/>
              <a:t>https://live.staticflickr.com/2615/4026814703_1e41b03876.jpg</a:t>
            </a:r>
          </a:p>
          <a:p>
            <a:r>
              <a:rPr lang="en-US" dirty="0"/>
              <a:t>https://upload.wikimedia.org/wikipedia/commons/a/af/Reduce_Reuse_Recycle.jpg</a:t>
            </a:r>
          </a:p>
          <a:p>
            <a:r>
              <a:rPr lang="en-US" dirty="0"/>
              <a:t>https://discover.rbcroyalbank.com/wp-content/uploads/banner-small-garbage-day_402x-1.jpg</a:t>
            </a:r>
          </a:p>
          <a:p>
            <a:r>
              <a:rPr lang="en-US" dirty="0"/>
              <a:t>http://intranetfactory.com/content2/image.axd?picture=2010%2F11%2Fistock_000011760242xsmall.jpg</a:t>
            </a:r>
          </a:p>
          <a:p>
            <a:r>
              <a:rPr lang="en-US" dirty="0"/>
              <a:t>https://image.spreadshirtmedia.com/image-server/v1/compositions/15153709/views/1,width=650,height=650,appearanceId=2,version=1547213188/hitchhikers-guide-42-t-shirt-all-our-hitchhikers-guide-products-are-unique-works-of-art-not-available-commercially-international-shipping-availabl.jpg</a:t>
            </a:r>
          </a:p>
          <a:p>
            <a:r>
              <a:rPr lang="en-US" dirty="0"/>
              <a:t>https://cdn.iconscout.com/icon/free/png-256/discount-ribbon-tag-label-sale-shop-shopping-1-24561.png</a:t>
            </a:r>
          </a:p>
          <a:p>
            <a:r>
              <a:rPr lang="en-US" dirty="0"/>
              <a:t>https://cdn.searchenginejournal.com/wp-content/uploads/2017/09/Untitled-design-10-760x400.png</a:t>
            </a:r>
          </a:p>
          <a:p>
            <a:r>
              <a:rPr lang="en-US" dirty="0"/>
              <a:t>https://www.vision.org/sites/default/files/img/2015fall_checking-the-bias_1920x1080.jpg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B8B2A34-EFDB-4F46-B4AF-4AE05A6317CF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03829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17600" y="2130426"/>
            <a:ext cx="10160000" cy="1470025"/>
          </a:xfrm>
          <a:noFill/>
        </p:spPr>
        <p:txBody>
          <a:bodyPr/>
          <a:lstStyle>
            <a:lvl1pPr algn="ctr">
              <a:defRPr sz="3600" i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17600" y="3886200"/>
            <a:ext cx="9245600" cy="1752600"/>
          </a:xfrm>
        </p:spPr>
        <p:txBody>
          <a:bodyPr/>
          <a:lstStyle>
            <a:lvl1pPr marL="0" indent="0" algn="ctr">
              <a:buNone/>
              <a:defRPr i="1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82400" y="6492875"/>
            <a:ext cx="609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800" b="1" smtClean="0">
                <a:solidFill>
                  <a:schemeClr val="accent3">
                    <a:lumMod val="50000"/>
                  </a:schemeClr>
                </a:solidFill>
                <a:latin typeface="Calibri" pitchFamily="34" charset="0"/>
              </a:defRPr>
            </a:lvl1pPr>
          </a:lstStyle>
          <a:p>
            <a:pPr>
              <a:defRPr/>
            </a:pPr>
            <a:fld id="{E7ACFE5D-7720-44A7-8305-BC137191B2F4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1200" y="152400"/>
            <a:ext cx="10871200" cy="685800"/>
          </a:xfrm>
        </p:spPr>
        <p:txBody>
          <a:bodyPr/>
          <a:lstStyle>
            <a:lvl1pPr>
              <a:defRPr sz="36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1200" y="990600"/>
            <a:ext cx="10871200" cy="5257800"/>
          </a:xfrm>
        </p:spPr>
        <p:txBody>
          <a:bodyPr/>
          <a:lstStyle>
            <a:lvl1pPr>
              <a:defRPr sz="2800" b="1" i="0"/>
            </a:lvl1pPr>
            <a:lvl2pPr>
              <a:buFont typeface="Arial" pitchFamily="34" charset="0"/>
              <a:buChar char="•"/>
              <a:defRPr sz="2600" i="1"/>
            </a:lvl2pPr>
            <a:lvl3pPr>
              <a:buFont typeface="Arial" pitchFamily="34" charset="0"/>
              <a:buChar char="•"/>
              <a:defRPr/>
            </a:lvl3pPr>
            <a:lvl4pPr>
              <a:buFont typeface="Arial" pitchFamily="34" charset="0"/>
              <a:buChar char="•"/>
              <a:defRPr/>
            </a:lvl4pPr>
            <a:lvl5pPr>
              <a:buFont typeface="Arial" pitchFamily="34" charset="0"/>
              <a:buChar char="•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82400" y="6492875"/>
            <a:ext cx="609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800" b="1" smtClean="0">
                <a:solidFill>
                  <a:schemeClr val="accent3">
                    <a:lumMod val="50000"/>
                  </a:schemeClr>
                </a:solidFill>
                <a:latin typeface="Calibri" pitchFamily="34" charset="0"/>
              </a:defRPr>
            </a:lvl1pPr>
          </a:lstStyle>
          <a:p>
            <a:pPr>
              <a:defRPr/>
            </a:pPr>
            <a:fld id="{E7ACFE5D-7720-44A7-8305-BC137191B2F4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71596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142999"/>
            <a:ext cx="5384800" cy="5349875"/>
          </a:xfrm>
        </p:spPr>
        <p:txBody>
          <a:bodyPr/>
          <a:lstStyle>
            <a:lvl1pPr>
              <a:defRPr sz="2800"/>
            </a:lvl1pPr>
            <a:lvl2pPr>
              <a:buFont typeface="Arial" pitchFamily="34" charset="0"/>
              <a:buChar char="•"/>
              <a:defRPr sz="2400"/>
            </a:lvl2pPr>
            <a:lvl3pPr>
              <a:buFont typeface="Arial" pitchFamily="34" charset="0"/>
              <a:buChar char="•"/>
              <a:defRPr sz="2000"/>
            </a:lvl3pPr>
            <a:lvl4pPr>
              <a:buFont typeface="Arial" pitchFamily="34" charset="0"/>
              <a:buChar char="•"/>
              <a:defRPr sz="1800"/>
            </a:lvl4pPr>
            <a:lvl5pPr>
              <a:buFont typeface="Arial" pitchFamily="34" charset="0"/>
              <a:buChar char="•"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143000"/>
            <a:ext cx="5384800" cy="5349874"/>
          </a:xfrm>
        </p:spPr>
        <p:txBody>
          <a:bodyPr/>
          <a:lstStyle>
            <a:lvl1pPr>
              <a:defRPr sz="2800"/>
            </a:lvl1pPr>
            <a:lvl2pPr>
              <a:buFont typeface="Arial" pitchFamily="34" charset="0"/>
              <a:buChar char="•"/>
              <a:defRPr sz="2400"/>
            </a:lvl2pPr>
            <a:lvl3pPr>
              <a:buFont typeface="Arial" pitchFamily="34" charset="0"/>
              <a:buChar char="•"/>
              <a:defRPr sz="2000"/>
            </a:lvl3pPr>
            <a:lvl4pPr>
              <a:buFont typeface="Arial" pitchFamily="34" charset="0"/>
              <a:buChar char="•"/>
              <a:defRPr sz="1800"/>
            </a:lvl4pPr>
            <a:lvl5pPr>
              <a:buFont typeface="Arial" pitchFamily="34" charset="0"/>
              <a:buChar char="•"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582400" y="6492875"/>
            <a:ext cx="609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2F3A524-285E-476C-A9E3-6B00CAF2053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990601"/>
            <a:ext cx="5386917" cy="457200"/>
          </a:xfrm>
        </p:spPr>
        <p:txBody>
          <a:bodyPr anchor="b"/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1676402"/>
            <a:ext cx="5386917" cy="4816473"/>
          </a:xfrm>
        </p:spPr>
        <p:txBody>
          <a:bodyPr/>
          <a:lstStyle>
            <a:lvl1pPr>
              <a:defRPr sz="2400"/>
            </a:lvl1pPr>
            <a:lvl2pPr>
              <a:buFont typeface="Arial" pitchFamily="34" charset="0"/>
              <a:buChar char="•"/>
              <a:defRPr sz="2000"/>
            </a:lvl2pPr>
            <a:lvl3pPr>
              <a:buFont typeface="Arial" pitchFamily="34" charset="0"/>
              <a:buChar char="•"/>
              <a:defRPr sz="1800"/>
            </a:lvl3pPr>
            <a:lvl4pPr>
              <a:buFont typeface="Arial" pitchFamily="34" charset="0"/>
              <a:buChar char="•"/>
              <a:defRPr sz="1600"/>
            </a:lvl4pPr>
            <a:lvl5pPr>
              <a:buFont typeface="Arial" pitchFamily="34" charset="0"/>
              <a:buChar char="•"/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990601"/>
            <a:ext cx="5389033" cy="457200"/>
          </a:xfrm>
        </p:spPr>
        <p:txBody>
          <a:bodyPr anchor="b"/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1676402"/>
            <a:ext cx="5389033" cy="4816471"/>
          </a:xfrm>
        </p:spPr>
        <p:txBody>
          <a:bodyPr/>
          <a:lstStyle>
            <a:lvl1pPr>
              <a:defRPr sz="2400"/>
            </a:lvl1pPr>
            <a:lvl2pPr>
              <a:buFont typeface="Arial" pitchFamily="34" charset="0"/>
              <a:buChar char="•"/>
              <a:defRPr sz="2000"/>
            </a:lvl2pPr>
            <a:lvl3pPr>
              <a:buFont typeface="Arial" pitchFamily="34" charset="0"/>
              <a:buChar char="•"/>
              <a:defRPr sz="1800"/>
            </a:lvl3pPr>
            <a:lvl4pPr>
              <a:buFont typeface="Arial" pitchFamily="34" charset="0"/>
              <a:buChar char="•"/>
              <a:defRPr sz="1600"/>
            </a:lvl4pPr>
            <a:lvl5pPr>
              <a:buFont typeface="Arial" pitchFamily="34" charset="0"/>
              <a:buChar char="•"/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582400" y="6492875"/>
            <a:ext cx="609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EA873B6-344D-4D22-BF4E-04F397A0885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76200"/>
            <a:ext cx="10972800" cy="6858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075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914400"/>
            <a:ext cx="10972800" cy="533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 smtClean="0">
                <a:solidFill>
                  <a:srgbClr val="898989"/>
                </a:solidFill>
                <a:latin typeface="Calibri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 smtClean="0">
                <a:solidFill>
                  <a:srgbClr val="898989"/>
                </a:solidFill>
                <a:latin typeface="Calibri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1"/>
            <a:ext cx="609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800" b="1" smtClean="0">
                <a:solidFill>
                  <a:schemeClr val="accent3">
                    <a:lumMod val="50000"/>
                  </a:schemeClr>
                </a:solidFill>
                <a:latin typeface="Calibri" pitchFamily="34" charset="0"/>
              </a:defRPr>
            </a:lvl1pPr>
          </a:lstStyle>
          <a:p>
            <a:pPr>
              <a:defRPr/>
            </a:pPr>
            <a:fld id="{E7ACFE5D-7720-44A7-8305-BC137191B2F4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b="1" i="0" kern="1200" cap="none" baseline="0">
          <a:solidFill>
            <a:schemeClr val="tx1"/>
          </a:solidFill>
          <a:latin typeface="Cambria" pitchFamily="18" charset="0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800" b="1" kern="1200">
          <a:solidFill>
            <a:schemeClr val="tx1"/>
          </a:solidFill>
          <a:latin typeface="Cambria" pitchFamily="18" charset="0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800" i="1" kern="1200">
          <a:solidFill>
            <a:schemeClr val="tx1"/>
          </a:solidFill>
          <a:latin typeface="Cambria" pitchFamily="18" charset="0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Cambria" pitchFamily="18" charset="0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Cambria" pitchFamily="18" charset="0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Cambria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hiuLab/ML_workshop" TargetMode="Externa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scikit-learn.org/stable/modules/model_evaluation.html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cell.com/trends/genetics/fulltext/S0168-9525(20)30069-X?_returnURL=https%3A%2F%2Flinkinghub.elsevier.com%2Fretrieve%2Fpii%2FS016895252030069X%3Fshowall%3Dtrue" TargetMode="Externa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7.png"/><Relationship Id="rId5" Type="http://schemas.openxmlformats.org/officeDocument/2006/relationships/image" Target="../media/image46.jpg"/><Relationship Id="rId4" Type="http://schemas.openxmlformats.org/officeDocument/2006/relationships/image" Target="../media/image45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hiuLab/ML_workshop" TargetMode="External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chart" Target="../charts/chart2.xml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chart" Target="../charts/char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1C416C15-70EA-4080-A7DB-21BE6B0751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71600" y="-340915"/>
            <a:ext cx="5191035" cy="6817916"/>
          </a:xfrm>
          <a:prstGeom prst="rect">
            <a:avLst/>
          </a:prstGeom>
        </p:spPr>
      </p:pic>
      <p:sp>
        <p:nvSpPr>
          <p:cNvPr id="2050" name="Title 1"/>
          <p:cNvSpPr>
            <a:spLocks noGrp="1"/>
          </p:cNvSpPr>
          <p:nvPr>
            <p:ph type="ctrTitle"/>
          </p:nvPr>
        </p:nvSpPr>
        <p:spPr>
          <a:xfrm>
            <a:off x="2209800" y="1905000"/>
            <a:ext cx="7772400" cy="1295400"/>
          </a:xfrm>
          <a:noFill/>
        </p:spPr>
        <p:txBody>
          <a:bodyPr/>
          <a:lstStyle/>
          <a:p>
            <a:pPr algn="ctr"/>
            <a:r>
              <a:rPr lang="en-US" altLang="zh-TW" sz="4800" dirty="0">
                <a:solidFill>
                  <a:srgbClr val="FF5050"/>
                </a:solidFill>
              </a:rPr>
              <a:t>Machine</a:t>
            </a:r>
            <a:r>
              <a:rPr lang="en-US" altLang="zh-TW" sz="4800" dirty="0">
                <a:solidFill>
                  <a:srgbClr val="3399FF"/>
                </a:solidFill>
              </a:rPr>
              <a:t> Learning </a:t>
            </a:r>
            <a:br>
              <a:rPr lang="en-US" altLang="zh-TW" sz="4800" dirty="0">
                <a:solidFill>
                  <a:srgbClr val="3399FF"/>
                </a:solidFill>
              </a:rPr>
            </a:br>
            <a:r>
              <a:rPr lang="en-US" altLang="zh-TW" sz="4800" dirty="0">
                <a:solidFill>
                  <a:srgbClr val="FFFF00"/>
                </a:solidFill>
              </a:rPr>
              <a:t>Workshop</a:t>
            </a:r>
            <a:endParaRPr lang="en-US" sz="4800" dirty="0">
              <a:solidFill>
                <a:srgbClr val="00B050"/>
              </a:solidFill>
            </a:endParaRPr>
          </a:p>
        </p:txBody>
      </p:sp>
      <p:sp>
        <p:nvSpPr>
          <p:cNvPr id="2051" name="Subtitle 2"/>
          <p:cNvSpPr>
            <a:spLocks noGrp="1"/>
          </p:cNvSpPr>
          <p:nvPr>
            <p:ph type="subTitle" idx="1"/>
          </p:nvPr>
        </p:nvSpPr>
        <p:spPr>
          <a:xfrm>
            <a:off x="457200" y="3810000"/>
            <a:ext cx="11201400" cy="2667000"/>
          </a:xfrm>
        </p:spPr>
        <p:txBody>
          <a:bodyPr/>
          <a:lstStyle/>
          <a:p>
            <a:pPr algn="ctr" eaLnBrk="1" hangingPunct="1"/>
            <a:r>
              <a:rPr lang="en-US" sz="2400" b="0" i="0" dirty="0">
                <a:solidFill>
                  <a:schemeClr val="bg1">
                    <a:lumMod val="85000"/>
                  </a:schemeClr>
                </a:solidFill>
              </a:rPr>
              <a:t>Paulo Izquierdo Romero, Thilanka Ranaweera, </a:t>
            </a:r>
          </a:p>
          <a:p>
            <a:pPr algn="ctr" eaLnBrk="1" hangingPunct="1"/>
            <a:r>
              <a:rPr lang="en-US" sz="2400" b="0" i="0" dirty="0">
                <a:solidFill>
                  <a:schemeClr val="bg1">
                    <a:lumMod val="85000"/>
                  </a:schemeClr>
                </a:solidFill>
              </a:rPr>
              <a:t>Kenia Segura Abá, Shin-Han Shiu, Jingyao Tang</a:t>
            </a:r>
          </a:p>
          <a:p>
            <a:pPr algn="ctr" eaLnBrk="1" hangingPunct="1"/>
            <a:r>
              <a:rPr lang="en-US" sz="2400" i="0" dirty="0">
                <a:solidFill>
                  <a:schemeClr val="bg1">
                    <a:lumMod val="85000"/>
                  </a:schemeClr>
                </a:solidFill>
              </a:rPr>
              <a:t>Michigan State University</a:t>
            </a:r>
          </a:p>
          <a:p>
            <a:pPr algn="ctr" eaLnBrk="1" hangingPunct="1"/>
            <a:endParaRPr lang="en-US" sz="2400" i="0" dirty="0">
              <a:solidFill>
                <a:schemeClr val="bg1">
                  <a:lumMod val="85000"/>
                </a:schemeClr>
              </a:solidFill>
            </a:endParaRPr>
          </a:p>
          <a:p>
            <a:pPr algn="ctr" eaLnBrk="1" hangingPunct="1"/>
            <a:r>
              <a:rPr lang="en-US" sz="2400" i="0" dirty="0">
                <a:solidFill>
                  <a:schemeClr val="bg1">
                    <a:lumMod val="85000"/>
                  </a:schemeClr>
                </a:solidFill>
              </a:rPr>
              <a:t>GLBRC ASM – Tuesday, 5/14</a:t>
            </a:r>
          </a:p>
        </p:txBody>
      </p:sp>
      <p:sp>
        <p:nvSpPr>
          <p:cNvPr id="2" name="AutoShape 13" descr="data:image/jpeg;base64,/9j/4AAQSkZJRgABAQAAAQABAAD/2wBDAAkGBwgHBgkIBwgKCgkLDRYPDQwMDRsUFRAWIB0iIiAdHx8kKDQsJCYxJx8fLT0tMTU3Ojo6Iys/RD84QzQ5Ojf/2wBDAQoKCg0MDRoPDxo3JR8lNzc3Nzc3Nzc3Nzc3Nzc3Nzc3Nzc3Nzc3Nzc3Nzc3Nzc3Nzc3Nzc3Nzc3Nzc3Nzc3Nzf/wAARCACfAHoDASIAAhEBAxEB/8QAGwAAAQUBAQAAAAAAAAAAAAAAAQACAwQFBwb/xAA4EAABAwIEAwUGBQMFAAAAAAABAAIRAyEEBRIxIkFRBhNhcfAHMoGRobEUQsHR4SNi8RUzcoKS/8QAGgEAAgMBAQAAAAAAAAAAAAAAAAECAwUEBv/EACMRAAIDAAEEAgMBAAAAAAAAAAABAgMRIQQFEjETQSIyUZH/2gAMAwEAAhEDEQA/AOlBPCaE8LtKQpwTQnAKLGEC6eE0JyiPAhFAIhABCMJARvKKQwQjCSdCYDUUYShADUk6EoQBnBSAJoCcFNsiEBOAQCIUWxpDgLIgJBFIYQE5g4ggE9guJSbA4x2XzXPT7UDk+JzLF1aFPMK4fTNUluloe7bpAC7MuQ+y6mcz9omfZq5wd3T67gepe8tB/wDIK7DCqq9MnZmjQE6EYRVmkBsIwilCNAbCUJ8JQjQM5qcgAnwpCANk4BCE4IGIJ1gJcYA3KQC87n+cMp1ThqbiGtcGPLZu48vgqL7lVHyY1HeDYq41ocWUS2eb3Gw+PwWbnGLzRmFqnK30KtYsIZTc7TJIMQY6rx2NzitWxzmYVzjSc/SGgQB4m1+a1KOYmlUlzyGtEDTY7fdYlndknjOqNTRi+x7Js67NYjMv9TyupSbiKdNrHOqMvpLidieq6rTxDHtBJa3/ALLwxzeqHDuK8Nj8vXxm6kbnVUvD6kFw3LG2n+VKvu8NzAlS3ye8hKFRyfGfi8Kwl0uAC0IWzXYpx8kcuYNARRhGFMBsJQikmBQCcEglF1IQYRCCcEmxkWLrtwmDrYlxtSpud8hb6wuS4nMH1qlV0m7iYm8kzPmV0Dtrjhh8pOHb79feOTR/K5eHOkuDW3nnteyxO6W61FHX08Ptl7D1nCoTUaYMWaRMn9VdGJYXE6tJaLtJvb49FVw9NgZwNta49X3V2mWsbLZeJiI5rz1maXTeMlpUxU1FoLyYN/E9CpRqDwzTJ1AG+452QoObqBkgaYBIgeZTTVcyo4kD/lG/iqY75nRUtR6XIq7sPWYAQaYMSOkwf0XsYXPMDVJqMLLsgbjddDp3Y0nfSPsvVdsm3Bpmf1MPGWihJOQhapzAhKE6EIQBQTgkBdOAUtAAF0XFrGOe9wa1oJJPIIgXXn+2GYGhhRg6RIfUGt5/t6fH9FVdaqoOTJQg5ySR47tPmZzDG1KjXS2YYDYBo2H3+KwKbHCo28iBqi/NXMc6XA6badgs52KZJa0EOHCT0C8tOx2ycjXrrxYbGFbcAOJE8unoFXqFJrnODXaDAmTA8/qsjL8Qaj3BpLtJkco8VsCqKYb3gA0290/DwXDbFp4ih1S8sBVfTYSGudpm4N9P7c1SxOJLmS2HDpF1axtcOrMGlvvTN42UDsPqrFmoCXCATdWVVP3I7oQ8Fyb2UkVWsku0N0uNr35LoODeKuEovB3aFzvBVB3TqdLluecgr2mQYlppHDGQ5o1NB6bFbfbpqM/H+nD1kNWo1kkUrLaM4CSMJQgRRhOAsiAnAKQAaBPTxXKe0GYHG5zXqmppaahDTANgYA+gXTszrfhcsxdeY7ui4g+MWXHDVBL6h0nUbEH1ZY/dbGlGKO3o462yOsbsOmCBzPgs5znNBLSJc69tgrmNLu60sgcMGVRYzWQ6qXAkkNgRssmtcGvFIuZe/QWSLXE9Vbq45z3Cm53AOd7FZlZtRzf6Z4ZGo2KsUGua3iHETyv9EpRW+RbGtbppU38AADbke6eU/wCVpNFMuBJaDaHeuayqDANQdBfMhoE7KyarmVHNeRLeIAbfFVyszhEnDTYy6uym06adTjnQJ3v6+a3ssxDqWLY9j3GHSOUg8vHnuvKuoiqym1z3tGoPaaZ6Xut7KyX96XSHNmCfyyPurumu+2UXVLxZ78EESLjkiqmUVTWyzDPcZd3YBnwsra9RCXlFM861jwEJQikpCKoCMJ0JAKQjH7XGOzeNG0tAPlqC5HVY5lNz+FtOZidj5bf4XZs9w/4rJcbRAJLqRIA3JF/0XIXu0mox8HSQHADaOXlssXua2SZ39G+GilUGincuBNomY8FFrB0yOJp92LjyVqsxj6rm3aXQJaLHyTaOGYHvvccIJsJ6/P7LMWYasOSIU/6sCxHETyIVqmBpa4EEGbC9h1T6mHa6mHvMhu4iJCkp0QGEADSGkDVYcv4UGWt8YS0dJ7sF8vEQWtiRt8FK/Dt1vaQ2RpFr29dVEdTg0hrnEEi55dPBX6Dg/jEAuhrj7wvvHSVS1zooyYqNLU2m0PZBIa4k3iZj6eC3cG4uIcXFsEQYvAlY9OnrdSJdwyOObR5bf4WvQqFzSOFriBIkzv8Asra449I2vg9nkj+8wII21mFfhVMnpmll9IEzI1fNXF6qlZWkeds/ZgSlGEoVpAgSSSlSYhGNiJ8FyrtRlAwGZ1mNaO5qAvpyD7pn7LqFR0bLB7SYOlmOCNNzg2qy7Hn6jyK4+rp+Wvj2i+iz45nMnMB2DncRvMRHj8kWU4qOOsiSOKOU9fkp3AsNShVaab2G7SL+iiJAc4ta6bHSPUbrzMpeLaZtV2L2RuY0OY3SHSd9Xo8x8kX1CwhtOCXN4jNv4UtOGNJ1Ak9Tv52VZrXOcZJk8/jyCipb7JSlpYwzRUGhziCdmQbxfZatOnS1upmRLZEbTNrclnYAOYKgnhAmCeo+avtL3hrmtbDRLrg7QN1XKX5Di/skoUwarQ0CQS0QNp/j0VuZLhXYmsxhJgm9/XJZ+GpxppgB5ZeTzXs8iwQwlDvH/wC7U3PMBaPRVfNNfxHL1fUKMc+zWYA1jWtEACITk0FOXpEYwkkkkwK6aZhSRKaQmBTrlwBsvP5rUqd27TK9S9k7hU8RgadVpBASfoaOQ9oq2Ja7vNJ1N2P8rApdpqLXd3jGuoO5OI4Z812PG9n6dWYaLrzeYdhsLiNWvD78wFnX9JGx7KJ1V2NemeYw2ZYaoA5tRrmk7gyCrZxlCqwB72kbSRsPXTom1vZlhi4upsqMP9hLfsox7MmuN62JPnVd+64Jdti3w3/hd88kWXZrg8K095VpNE/nPxhHCZ3hsU8Nwh7xxsXDY33U2C9l+Fa8PqU3Fw/MQSfmvVZX2QoYIDu2RHUKyvtFbeybZXPqZ5wSZDRps01anHU5TYN8h+q9ZhqmodVSwuWCmAtKnS0Cy2Kqo1R8YLEccm5PZErU8JrU5WCEkkigCKEiE+EoQIjLUCzwUsJQgZAac8k00AVZhKEYBV/Dt8ERRHQfJWIShGAQd2OieGKSEYQAwNTwEgE5AARSSQAkkkkAf//Z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3" name="AutoShape 15" descr="data:image/jpeg;base64,/9j/4AAQSkZJRgABAQAAAQABAAD/2wCEAAkGBhQSERUUExQWFRQWGBgaGRgVGBcYGRwYFxcYHBwYGBgYGyYeGBkjGxcXHy8gIycpLCwsHB8xNTAqNSYrLCkBCQoKDgwOGg8PGi8kHyQqLC8sLCosLC0sMCwsLCwsLCwsLCwsLCwsLCwsLCwsLCwsLCwsLCwsLCwsLCwsLCwpLP/AABEIAMIBAwMBIgACEQEDEQH/xAAcAAACAgMBAQAAAAAAAAAAAAAFBgMEAAIHAQj/xAA/EAABAgQEBAMGBAUDBAMBAAABAhEAAwQhBRIxQQZRYXETIoEykaGxwfAUI1LRB0Jy4fEVYsIWM4KSU3OyF//EABoBAAIDAQEAAAAAAAAAAAAAAAQFAgMGAQD/xAA3EQACAgEDAgMGBQMDBQEAAAABAgADEQQhMRJBEyJRBRQyYXGRgaGx0fAzweEjNEIkQ1Jy8RX/2gAMAwEAAhEDEQA/AESqPsAkXcluZ/xHQccwmbNp5c+mmEAykJUiwzJ2b3m2kc9qkOlKxpv0P20E8G4xnU4CQQpA0Sp7dmhYhyJrbKzt0dvX0gSfhpQrzIIPUERckZpjS0JKiouwDno2/cxe4h4rmVSgVDKALJBt3iqniSeEBAWwHIJBb+oB46STPCpR5sAGF8TkIo5BksFVE0ecgvlTskEadecKlQhh2iRVS5c3PWKtZPsYkoOZxyqqSTGP+GNCZkxa1XTKICf6jv6D5iOqlWQWN1BugdteQ1HpCX/Dq1MFMASo6dGAfraHRcpMxKQoPoz3G5f3xkfaVvXqmJ4G32ldSt7uuD2ljDk5nKg49dL6ffOJDID/AH6xrTVPhuk7aKF8wBe3I7esVzWkaQBsMSfSxY4nmIIA5/b/AELwGnReqah3+Pv/AMQLnzHixdzC61IGDAH4gSp60E2Uy09tCPQ/OD2HY6qUcyCz68j6Ql8cTSjw5o1SpvQjT4CPaDGAtALw78BmrW5f4RM5rawtpT8Y91/Eipw8zBuTwOOJkXBI7GAkuuG8eTcRGwio0s5yeYv8Nh2l+biLu9+8VpUtUxQSi6lG33yEDlTyRFzhPER+KAP6VX62b1sYtFPSCR2nBziWxwvPpp2deVSVEkGWSSCToQQPeII01coVaUqSoJUGBILOGOumzQdrq0ZbwNkVPiDyoKorZxY3Uw42hgsZVK+sZKumKpZYjzbCAeDYhMQrLMQtCkq8qlJIBY2YmxcQVo6u1xp84jrKx366gaRSzKdzzKwDiEF1QUCS19tn6QBXOWQUISogaZQT6RSmV80E5Ja1gB/KCR2P9oJ0NeAkWF7xMkEDqkcYkSappQdwW31B9YGqxCYZqSJalIbzKSHYvyEXcSmoW40J0PXaJOH1jILjv1iIVWPy4likrvLstEqolhMxKVp1D6g80kXB6iKEycumJkk+JKX7BUzg/pOz79e7vYrfy150B3IcCz9b2feK+IqE1LH4wMwas9J3WGIwcS7TUy5iCwAe3m+MKfElLVUy/GkyStw0zKCoFILj2b2csW3h/wCGqfLKyqWVa3Vr6xem0yT0MWpaQ2cAj9YKyDic1pz+ISy2AIuAd4C4jgxRMTkmTDKUcpTmU4PS7kR1GowWWS5SH5gfWB9Tw5LVzHYnYu/wiyvWLVtjErest3nLamatCylCQUg2JVqOekZD7M4Olkkv8/pGQUPaNONx+v7wfwHiH+EUEkkeUj4tYvo/79ICLmZTlVY/ekM1bVFRsAATsN2HwtpA6mkeMtSFgZSU+yCCbukPrDSp8ZJmw1B6XCJ8Rgo1PLYfD9orzMSJtD2jCJaE+GpIymxAZi9+trf5hcxnhZKM2QB7kMo6EeUHMzAdt9YtrvrLYIxA9Wt9e43HygEVHOJZGHzagtLSVNqdAO50EXpfBdSbkJA5u5bmwEO3CldT0dP4UxWZWZRISkuSTvsLMLnaLbL1UeQ5MVddlvkAJkPAktcqUqWuxSskXeygPqDDlKq+7a/L9hCfNxdPi5kOEl3BYFjvrBKTiY5xk9ZUz2GzHM0elrYVBHGMRjXWvYnsdx67xWmToGisHONZtZ1gIVHMt6QvEszp8VJk2KM/EA+sU52INd4Mr05li4gLj2f+Wkc1fIGFGjrlSzY25QwY7IXUrSmWMygdBpfcnbSGnhn+H0tDKmATF9fZB6DfufhGkS6rSacLZz6TOX0Pq9QzJso2zFSjrZswOmWtXZJPxjSoxGZL9tC0/wBSSB7yI7LJwEAaCIazAkkEFL+kLh7Srz8G0uOjTp6evf6QHwrwumbITNn3zAKCSSAAoOHa5LQVThdLKmgypaUWZSkO/wAX6XgHiXEhoyJCh5QkZWawFsrHYMIEK4xKleRHv390QZbrRmsbH7RW1QrYq3aPE8AMQdrv+0RYFXSnUzFLnQ21v8XEef6XMVKdbIcXYks+zwi4lhiqGc0paghd2d2PrFFNBcnJwew7SJIxiO3FOJ+HLK5bZrMB/MSQAO9zFDh9dTOWnxwhCQHUBmzHkHdhtz3inw9J8WYVTlFQQzcr7tDDS4qlCy5A5dv3ix0VF8wGczgyTgQ/NAQhzY7DlACkpMy1kE+ckgbA7sOtzEGIYsZoaWc2txcD13MVaeu8IBKixFhdn9YHJyc42kwvbvJMdoFplkpIzsW5W2gNgNcuQkJUQobXuPVrxexDFbM7qNgBfXc8op0mHnL5ngirBUgjAjrQ6JbF6rfwhL/XsyrvbSKNZj2VYcHLa/r+0RppLmIlpym8Xe7rDLPZtXKHBjvheJMA0GpMwq8wHvjnWG4lkIB9lwO3KHHDsQysQbcukJbKzU2G4ie+k1tgw2qaP5o2p0ub/KIhPltmcP8AXtFNeK5S490QJAILQXniEiuXGQAOJx5HvEHpPdE5XNqCFPy5xBhlYpS1kMMpSzep077R3X/pSlQTMmolk7lQHwHP4x6lVGTlCEMd/Dt8od++YGCuCfUxwdWrWCwKTiclGNEpIYbA6C3IAenxgZX4oS3p9/KOvVXC+H1LpCUpVzQDLP0BhOxX+FxkLKwozJXUMpPdrHvaJV6ms7t+/wCcJOvQjAGD84H/ANcWuSmTL1UXKhqNmHIn71iwnhmVLAExbLbTkYqU1MJE/oDp0g7XUfiLSsKTlOvQcm7fKLgwVfLLaKlqUAbZGSfnAa8BUlZ6XeKNSpnYkEfSD2MYmM/l2sO0K9ZOcvEwAxhQJ6fNPafiMpJSrXvFmbjoOhhdrKHxFBtW15ARBJwCdMmCXLJJOrkskczyEEHS0HzE4mfv1ttTlcZhmfi43LRAupWoE3AAs4uXdm9xhvw7+HcqVLCigzpn6luz/wC1Og9X7xQqcJmiYDNlEISXcFLWIyjtA6ainOE/Pb7CUe9WWbE4ELcHcOEJBUDnWxL7O3l9PnHRKLDEoF2gBguIJYAWMH6ZRVe4T8+0IbbzY5Lcw2xsKETZRLcqS+1usa1KeQ9YnmzfKNooVFW2kUscDBgy5JzFriTh+XUoUlQGZrKZ1JOxB+kcUmzptNPyrDKlrDjnlIPuPPrHd6ic0cz4/okrWhQHnJKfTX4Xht7I1JDmpvhP5Tmq05sXqXkfnHWTxbLmywUr8pDsSHHQiEfiKsmT52awQmyXNydy2w0H+YoUMrwg3xN9IJYRhRqphCleHLQM0xatEpH1Owg+ujosyDn0zCE9nItfVaftKsirmIJKJgS7WZwfQGKuIVdQs3UnKdkgh+7v84PSsdoZS1JTSmcnQKmLuWe+VmDxNSYRLqQky0qkBefKVEKQVC7B7sAQLDnBXh4OcDP0nDpqCDsQPXP+TDPAuQ0iX9pJUDzcKP0IinxDJC1IDar07An9oX59bUUqloAaYNUm4LafDQwQ4IXMqpips43ByhOgHP1hfqEKBrjwPvkyinT+FcM7jnMa8K4aSEhTXPSL1RhYSG05wZp5iZaBygLiuMJfUMYWUWlzGtVljttxBKpPmYP1ilisnKH5taLSa13ILvzH7QOxWof0tBviknph++d4Omlwp+X0cQxYHiwXKSRuBCrW1ATKUo7JPygHwtxCZfkUbbROzSHUVFhyD/8AYl9o2KLFUzrP4tojm1Dwtox4NrGi8cHNoUjRvniLyuIbXWJB1jIAf62IyLfdW9JCP6AbuSx+3vqYxKGV29C/20afzNFggAjc3vp7oWGt8dWOIxW5DtnmVgmClLjinyzPMhRa+of5jpFCpS2rCKz8rfOOVuy8S5lWwbxe42woyJoWPZPwPKAkvErNHQOI6VU6gUdZiUqIcOSU3APcWjj9PPMy6UlJ5Ej4H940WkAtr+kI0+rUDw35EMVK21gXNVG1RMVuDAxU0zFiWnUwypq2zJ6nVKgyYawaQZmYp19kPpa5PYWhwwLBRKRq6iXUrn0bkOX7xX4awYSpYSLnc9YOIGUPCXV6kuxVfhmbusLt1GXTijJ0azQCxTFPIxNjtFmpnWtpC3jM9ywimoGxhBcYnkrGvDXLbdw3Zv3jpWH4iMg7RxPFJoQqSr9KyH7gftD7h+Op8MXi7W6fpVXQev6xpp28RcHtG6pxPrAmpxTrACs4gF3NoAV3EyecC1aKyztDQFXmM1djAG8IuJ4v409hogN/5KN/lAzEuIypwkxQwmaxU+8aHSezvBUueZSNWhtWtfXeO3DeHJqKqTKV7KlOrskEt6tFjiuY0uo8JHlTUZVKGmVKWSCBtmBMBMIxVUiaianVJ+B15Q01CpYqVrmuaSrT5ik+yo6G26VAnsYJUBeYbczM23GIjUaytKUMkFyfZGY9zrv8IeOCapSpc6mUmxQubLNgUzEB3B22P+YBCUuXNMmSEzSSyFJSFKIVfykaPuO8G6fA10jTqqd4Q08OWoGaoEXTYsAd7mJZyc4giVlQQx54gjibF/GMiblAWEAKP6iCR9PjHmB4+JM3ovXuP7N7oHY1WImTSZaMiNEp5Aabm8AK2oKVJaxERbTi5elpbdatKZxtt/PtOrTeIioFzY6d4ET60qs/b75Qr0uMgjW8XJdcDcXhcui8LgRpRfSR5DGX8SEpDesBJlaoKUCXTsfvn9I8XV2MVqUmcopSfZD+p0HaO1U9OSZTqXAIIO8rY1MWtPhy0qUVG7DQDmdBf6wPpuGFH2zl7fvDvhlGfDeYyG2t9LRYraSnyumaQeXXttBaWsg6UwIrequ6zrsyfl2EVqfC0oDBz3UT/aIqqlbQkdj9DDcnhdKwCJuux37RS4g4Y8BIUFOL6sPvWJDqzky//pyOgAfaKJE3mPjGRsagi14yCN/SBHTV+p+87WuSVKBFo9xHCVKll3fX7G0TIxBIuIrV2NBvMpn2fX94yeVGfWLlLZBEq4ZRKCbrU3J7fvE0/wAqgHcHXpAxNaQSdAecUq/G8oJQhUwjZDH5m/pEOnrwAu8I63zkmMv4jIghJd9QzgwvcNcIMlRUNyzjZ4mo692KuluX7wX/ANYAFyAOsdNpTKgc/wBpcgYDcwXiPC0s7CFynwFCKhwA4B+Yg3jPGMtALEKPw/vCVg3Ehm1hJNlJI9XBt6AwbRXqGrZtwMSq1+AZ0rCZQducWayjCbk2uwblygXSzi1tY9mVSle0X2eFwYY6SIMwOZHOtC5iqLk7wfnzwAzwvYgpz0gnTZ6pEiL2PSR4JHUe94ry5iZcgETjnZwAHGrZS+lrxPjac6QgG6lBoiqMFlJkE52W6gxvdJbawftGn04Brw3rLKgckiVqbFFeJ+Z5gkhwHDgfKJcaxlMxJShAQlzYal+Z3ZhFWXSBCFLCVKToFW1DG41S5B309Xt4NggWnxFlITmY5ibW6fOCMKN5NWdl6TBeFy5Xi/mElAB7nlaJaooTN8iSEn9QY94NIkSQjNLllkqZStCeTPqTvbaN8Tqaeak5UZTbXVrD10jpfJnqqunfO8GImRdlVqynICSn9N27gQuJqiC0XqasYgxB6oxo1qscQx+NmAgjMkpZmBBDaaRWM1S1Ekkkm5N/jGtRiZVoWEeS54AeKekgcQzxQTzLKZYEVKDAJlZMV4QdILFRcJHqQx7BzBXhzCFVqzqmSn2iNVH9KeXUx0+gw9EtIQhISkBgBoIV6v2j7qSq7v8Ap/mQsqXVAZPlH5/4iFRfwnDfmzieiEgD3qd/dBKT/DaUgeWZM9cp/wCIh4EqPfw5aEbe1NU/L/pJ16eis5Vf1nMsa4HnpSTJWFj9JGVXoXYn3QB4enKlLmJUClYIsdRrqI7JOlMNPn984UOLOHPF/NlBpqR2zD9J68jDHSe0i48K7g9/3kbNOC4tUnbt+0FzsSK0s+kCp886xSkYjfcEWIPxBEWVrSvSG4q6TvJB1x5ZojEVhThRcaX+UWavHVrQEqU4HOBy5WUmKs6bBAUHiQZsDJnq5geMiiVR7BHRF51Efsc/ESZoSqeEySAyiWUbhwwGo+u0POB0cpnIc8yXPvgWaaVVTk5vMEZhrZyzvzFoP02AoQlpflA0y3HujLZ60XC7jngRcxwcZl2fSIUGIBQdQW+LwuYrhCJXmltlOo27jlBGtqjJAKnKTZxt3EKfGHFWSQrIlRzeXM1kvZz11brvHKwzuFUbmeAwMniS1FKMroJSTyhVlYfWz1qQkWBIzLLAtuBcmJ+H8UnzTlKkhJ0LXb5fCOrcI8P+VyGTzO/r74M81LFcAmMq6umvxLCQO3rOU1X8OZpH5k8P+kILfE3gUvgiqkKC0MrKXDWNuYPOPoOdgiCXDHp99oA4tRmWgqCcz8mLem8We+Xr5eflj9patGmu2AIPrk/3iPTYwwuClTXSbGJP9TCmaAOOkrU7sRoRqDyPTppAGRxKpBKZibiziKl0HiDqXn0lOt0/u5Abg946V+KACFysxYZgCoDMe7d4HzKudUAlAZPMlvduYjpuHFFafGXkSdxe/JzZPcww0+hWv4uYuIY7gbQnX1kpKHTLJUQAVFVgbuAnViCB74rTaJc1BWEkIbVrAgAm51Z3te8Uk4NMXm1ZOwc/HRmjYVZMvIM6gLsNBs/rB2McQ1SDyMSquuUUeCHIf01d4JzKeZKlsEgpYZj5hfkDpAqopVyVpUtJS7EA6tZoM4pxMuewJZwBowsOQibfKUV8nJ/nab4dVKRLIBTmBa4By3exuLkm8UHHiCZPGcFRKglQST6gWu0XJHCUwy8wsFAqBJZwNWiOgoZI/wC6VFvMAD7T7dxy6xAYzzLcNjGIHxGUkkKSGd7fvGs6gmSwCWY6EEEQQxhMtaz4SSgMGBvf6drxXpMLmKmJSQw57M/z6RZ1YXJg71E2YUbn0l5fDdTlBCE3FrkPbrZ4DIkLVMEv+bNlbq7NbrHSZ06ZMATcBsoCRoCG2Dv97QElYalBQUhAmIJIUxBLub3YkF2LctIX1axsHrx8odqfZ9yKGPHfedA4dwlMiSiWnQC55k6n1JhgppQZ/v7vAymWGEFKWaGv0v219bj3RiLGLuWbkxzYvSuF4loSGv3636x4oD715R5Oqtb+4Fj8efuvFJdR9iOHAO0GVGabVhHow1+7b/ZgRPizOnd/WB81cWLvDUTAnPuOcNEqamcmwmWV/UND6gH3dYDU1aBeGzj3zUyjyKCP/YD6mOd0yFqUEoSVKOwDmNn7PPi6cdXbaI9Xd4FxA4O8Oz8TcQLnz+UF6bg6pWHISn+o39wBj2bwVPTdkq6AkfMRet+nU46hBLdQ7wRLo1KDgG8ZBkYPM/mBff7EeR33hfUSIrj3KqfAm+UApVZtDbcQwSscyi4I9D9IQpGLZ6uXM0lp8o7HVR+B9I6BWISqWnnl5e6M5dWyAHviVLgmC6/HkzPIFfBvnAfHK5Ap1pmFJzpypG5J09xv6QLxGsCKhaD0a3T93gTic4FctABHmdyCBoRqddYI0+n3U7+sIrALBfnD3CaSZiUgfYh+xXiYy5eVBYMARpALhLCAEkkgKIse+wiLG8NKFeZWazi7b6d/37x6zDNkGPrBWzjPbt6zKTjKahbhRvz9bxbm8UF82rjQ/SAGD4VME8lX/bIsCzv6bNFzFgE5WIte+vvMc8ofC/lL9OyXZymDFnEqjMokBg5t6wsYgSFskAlWtn0g/Wz3JeA9JiARPzEBTbKhxphiC+1ulkCn1lmlxAS5WQsDmSdL+XryePcVxzOhicxuX/YbRWmYiPEBWAtraAW9N23ixjFbKKWlyQh2Yu6rav3grG8T9RUECQ4biU3wykJUpJ1AHTftFGgxRUqY6SRta57fGCWC4yqXLKUqQly5JFw0UEJJmhYux1LBy556xPbeUEthcGWaSqC56VTgpSAexI5A+4RHi1WnOClGQWcZipzubwRnzjVmWgAJUPIAAA5/cmBWKYOZTOQ5DsFAtdrtoY4CM7ybBgMiE0YjnQAZpZIIA5doD1NaUq8pdo2rMK8JvOlT/pv96xXCQssPsCPKgG8jZe5Xp4mTK4ku7dYc8AScniTDmUrnyAtb73hUm4R+bkQsKH6g7f5hok4bMRKAZ2Fu1v2gbVuoULmE+z7Alpa38IROKqGn3bkOw+zAnFJ/5ai/mTcdxeLGG0ypt1W6cvv70iXEqdCTkSxAAcsC5PSARhWE07KbayOMiM3C+LeNToU92AV/Umx+MHpc7r9+kIeFzfBHkASDcgCx6wfpsYBsbQh1WlIcso2nhUwUBuYwmdaI1TIpIq3jSbVQAKzmV9OJLNnxRmzYinVUDK3FEy0kqUwEGVUE7CRscKuTB3FYVOySEarU6jySnc+pHug1gPD0uQgBIvuo6k/e0D+HEGa89Quv2QdkjT9+8O+D4aZiiLskOW66CDL3cAadO3P1/wATMai0O5s+0hoqJUxQSkP8m6xLiuGS5YvMGZrhn1+UWVV/gSphSGKiw5jX/Mc+xDHCZjOXJiuqjqGAMn9IAzw4ZfX4RkDUVSmjI54bT3XD1bg8vw2F+4+XKE5PEk9GaWkKUEFSdHZjsbloZa6vXkKghRDWZJPyiTAMKTMS5Syi6r++8E1MN8rmXcQFw9QCeylHzKJcnoTaGGtwWUEMWV96g840xDDjJ8yWfVtjA3Fa+omSVeCgZ2sT9Ns3J7R4ku222/2k1JGCJe4dx5KAZZuoKIe1wDr0g9+LlqOYpBYFtX52OzRxbBcXyllKIPM/XrDzTY8yGNwNCIKv0xqbaaPTtVqE6157xiocVp0PmUouXysxtyOgLQtY9XiYpSgWS9ufaBE7ElKV5E36B4G4jUrTdYUBzOkTr0/mz3hhNdObJ7VTAHJgJSYeuepakD2Q9yBvpeN5q1zrAFrW5uYZMN4VmKP5a1JlPfS50cWuOphiXFC7kA/OZzVXNrrRXUMgRcpZxlBaCkOoMbAnTR/m0VpUklQCwoJJZy4Go3MdWTw6iTJKwBm5nWF9YXmNgsHVKg4PfeKk14fPSIYvsdimerf0Ag2sp6dMgBIJUU8gwU/bRogosVCZBQkS7O5WkE3BFns1/lG2I4cBfzID+zqk9ArUesXakSFykgS0ghLXcDmSDBKOGEHuqatsFYvYUVKnJSgA3fVnYOz+kR4hUkl8pD8+sR0qSJrIGa9oMUlEUzAZyAQxISLnM4sQdCxJ/wARfgZzAVZihGe8FCcScq0lNuTH46RSQpja8HcaqErLBOUXa7nfXreI6ClRJW81OYNZtL83bSPBhicapiw3jD/D3AhPWVqbylme/u2h345p0yKUBIZUxQT6MSfkB6wkcOVh/FhcoZQEsQnfvzOkPX8QZSl0clbewsZhyCgQD7298Z7VAnVDqPpGmmQB0B4zEnD5ExRAQSO0GlYD4d1XP15QPwisyEEa7HrBCsrlLF4sLYM0jdWQBxIcSEvIAnUQDVUHeLNSttYFrmaxYo6pxvKIZocYLaxNNxkDUwsVfCs4jxZZPmDsCQb/ANo14VwyZMnlJSpSkiwJ0/3XBAZtY4dNQVNgYbcxMutc2ior+OdvrDk3EFrICU67qsPdrAWsweqmzlIN0oYk6JY7jc7iH3iDhJVJLQuYpPmLHKDrsx9OTWhdqpKGYFwdhqNLODc3290eotVfNWBJarSe9r1V2bfl/PvDmDpCUhNvLZoa8GxNMpKxoV/zcrWjn+A1YRnQ+in6sq4f5ekMtLOcX00hVarV2kiZu1CvlbtPMSW6SH17++FaXRDxnfS+ltoZqlJigoJSLaxymw1gj1gxh+ll5kBQkSmI/UR8HtGQuCuH6iO0ZFvUfT9P2kI7GYjJYe7WBFRU5VhizvbdvswHmLmoHlUQ21jb1jDSFfnUvzM4L/Dp2isqWOYYMCFq6c6eYgCnHSCUoS6g99u8Vq5M9ZbxGHQD5wRwzCQi5uesT8tY6mOT6QipMxKm8IKKibkkknuYK0/DpkIBJUEktuUv1Gzw7yadLxFjq/yFaAOl/wD2Fol/+lbYQh4hddSqfKIvYfQOnyjU62Gw1PVxb5x7Nkc+fe3+Pn1j2nrCkEDQu4+Fi1tfi3OPJdQ7Db43bcvyF+lheDBvNTjAwOJSpcMlomFRSBmIfp/bY82h9w+jC0pCdNz96CE+qqElJIH3Y79/7vDDw/WH8OlILPr2gTWKzANmBnTrXlqxgk7w1iSUKTkSM3M6gdB+8BZWCtqGg/KSkJvFKpqTpFSFah0icrcgdKxcxzDksQzxzzGqFSCWUcurR0ivWS7tCdxBL8qj0hnorj14nNZSLKT1cgQNglVlUVNlLa30Ni3W8a1NWZqsiVEnMDmJ0b7MW5+PPJSlpdksWHmPcxFgOHiapSzlAD+0WHlDnuWLQ648xmXGSAgkI/KnJK1JWNQTpFvFccMw3KWcHKAG2HLlFxcunTPBSgHUFrp52zPdgR9vEGJqlTJiUhGVIBfR+e0cJBliq6gyfgGoaoIJ5ER0nHuJEpzSJssqlTJRZtSdz0Zj6gc45tgOEhJMxJLmybmwBANxzuxPKCVYqYnKokqF2zEkdff0hPqalsvLD+GMKdFcaQ+d+00nJMleU3GytiOY/baLH4lxEcqvXMQUIQhfPxCP89bXi1IwBSgAhypg4F0vuxNwO8VM4Uf6mx/n2jKjW9WzDiD6svEmC4EqomBIBKdVEbJ/vDJhfBRKvzlf+KXPvO3p74aJCUy05ZYyIcMlNtN+pOt4Eu9oIikJvPXX9Wyyt/p6GbTZgIsUlNLRogJfUpAc99z6mNiTqNOWsSUqApQBHtEC3UtpCFnLbQQIAMzf+KiAMPB/SqWR7wPkY4vPrgEudB92jsH8WXVTy5CNVLB/8UA/VoScN4VDeZIPcRpKLq6kPV68fgIPRe1dOB3iHhWOZZ5KrJUd9htDzKq7AgxJVcAyiXEseloyVweZY/LWpI/SfMn3HT0j2p1WnuwRsfnFvgOSSd8zz/WbdYFV2Ja3i1W4NPG0tXcKHyMBZ2FVL+wgD/b/AHeJULU2/UPvKX05A4miq0mMiI4bO/8AiP8A7iMhh01+o+4gnQ3pOh100EE/7T8BAijxFDeYt0No1qcUMwME5U894FVU1DgOB3MKa6ieYeKzxC/4sTV+WyQ3wi9Or0pFyBC1NxYIDI157RWwiUaqYSokoSbnmf0g/P8AvEm0vUOt9lEsLiraNtPi+f2AVDmbJ9+/pG0+YpQa3ZnHxgphuBksEJduQsB9Is1OG5Sxyj1DDvyhaSAepV2lfvDRErFKlOciiOYD/DWBM7iiWNlE9j9dI6YrAFrSVJCVAciCYVq/h1EwnMgfWGdOpUY8VTDF9p3kdKkQXhspdTlOiNWhypZGVIA9kCAnD8kUyvBJ8qiTLJ95R9R0flDKkbDSBtTfmzA47Rxp9QXQFue8kTP2D+sazS4jdLARDNULtAxOTJ9YztBNanaFTiFYCJh2ZvUw1V5tCPjc3PMRLZQl5g6mLO+x0LQ00CdTiQ1V4Sk+p2lDh/BZc0ZlqYB/Lvpz5Xi9Kw9aBlQkNc+ySWOmY82Dxpi1ClJCacqzEsXV035GPJeLrQlUtaiglnG7tsfWNExzM5UoU5/OUZdOqbOTLJCA7uDqw1H3ziXGqJMopCFKKja/WKyqlaVIKbsGHckwRkUMz8RKVOIuSWBfQOHbS7Rxj0rmSUeI/TnkgRtwtKZKATdgyR2HU8uh9bNSrJji5sPv4jrGVdW5P2IhmUk5Q8kmYvkySB7y0Jh85ryVrEKcA4PTT6pSagruBlCVlCVEO4OVi7dRvHQqjARTNLQkCX/KQ9+hf+bnHHcOo6uTNCpkpabuCLs3Yx2Lh7jIKQEzw45s/vELvaKZbdsj5bgRExJbxUH4Hb8Z6kABR6W9WGvZ4hEu42On0holJppiSBlu2hvbSNUYHJSQcyi3Mj9oU+7MfhYH8ZwapRyCIrITDJQYSmSPFmEBg4Bs1tVdRGtXi1HTKzHIFXs7n0S5PwhZxrGzWpKLplGxAJBPcjTtFqUpX5mOfTHH1+cjZa9owowO8G43jyKiepQUCkWT2G/rHtLUiA07gIAkyp0xBOymWPoYiXg9VJDsJgG6CxbnlLfB4Jaup/gf77f4nNsbxxlVAibymOcT+KZkv20rR/Ukp+JDGIv/AOgq2UPQAx4ezr24EgGQ9xOjTpaYCYvPlS0krUlIhUm8Rz5gfNkHM2+AgDiBEz2pi1HoAB8YI0/sxurztj6S56X6fKIYmcWSHLJmEcwBeMhZSCLAqYdoyHXuNP8ADFngaj0nQ8WpRLlkjXQdzCxJoCb6k+r7/UQd4rxdIUiWdVnfbk/c2gRKnlN399/vUwBowy15PeaDQBGUnvmUcTovIfWGrhPDhLkoS2oc83N/q3pC9jeKvLLl3Hx+pvvDhQq8qewjmudvBC+pP5Rd7WCdYxzG7HMV/DU6ZUuy1B1KH3rCR/q+xUz84v4tUFepewF+QEBZNGAslSSd2O46QGpWz4uBxEON8Q3hGJLSorSqwZwNCDa4gni9RLUvOgNmSCrufrFXAkpFJOVlIfKkHr0+PuHOKap40iu3YdI77yVZ3zBnEMjPKUxZQukjZQuCPWBuA8fpICJ/kWP528p7/pPwgliZs0KdDwvnBKnJd2Fhr8TB2mqqspK2+u2OYX7w9bZWP5xlCw4WkjoR9Ipz8YQm5UABzMKf/QU9XmRkCdWWWPowOvWKMjhZfieHNCgoEOCXDHQgjUR5NFpjkiz94UPaDj/hOlcOUH4v8wn8q7PoW1Uenzg1ioleGoKDoAI82mVuW0R4ZJSiUlAslIAA6DaAHFkubUS1SpKgkGylF/Z5Bhqd+jwKjAsANhnk+kottaw9TTnWHYqUKKs1yVAFg7EAD4RtOAnrSkrd9TyAD/8AtoIt4dgppZwFSkFLhlJuGLgkP/MOR0ftF6urEMooS2UFQJ6Ozs21m6xqQ6ndTmSrBZN4JxzCZcsJ8MpzDk7xVps9WsI0AbMrkP3jSqxZayCpDKOjOx98NvDeEJQkDVWqj/u7naIXW+Gu/PaFaPTLqLNvhHP7Rh4cwWVKykJzFmdRzHuH0h2TSnw7AXgDgeHqy5w5QCPu8O5nJkygTc79Iz9uSepuIfrLBWQqwBMlun8yWzA37XvAHFMLy3llrPDDPxuYFlQZtGb4D4QKxepQzp1PKImtWGVkqgxI22MWJWMjPkUWV3b1EW1zlqHtqP8A5H94V+MqQGWFh8yC7ixvYt8PdA7CcUqUZSDmDDNncj93aLPcQ6daHf0MpuZq7vDAJ7jEcpNDd2grSobaAKcbW3spB5u/wIEay8SmgkhRO5BY/Db4QG2ntfmEJQ9i9Ua6jE0SknMq4Tmbdnb5mFKuxGZMOZZD6AgAEAnQEXUndi+jwOqq1S57l2IuNRa4Z9umnpF5Cxl69bt1vz+3NgVRpBUMnkyWmoVgfEXfOJsvHleFkmIBSzZjuP8AcnW3MQsTpDKS4SAzpykKB5lxzMHq6dm7DfoevwvfpC5NtMUkezYtyeGGnRVz07Sp9EldquvHpN5iyo9BElNRKmKCUJcnSDPDGAioKioslI+MejFEU6pnhhyAwUzXH0gkbQokHIHImv8A0Yse0pIPKMhZqcWUpZUVEklzeMi7wzA/GH/kJvxDnqJ5yh/kE7PHoQsJAfQd4MyZBWrKgd/3MWV4SE2KhA62YULjYSWn0K1+Yk9RibWyFHW/wh64YrfFkJc3SMpHUfYMDK7C2S4IIgVRVyqaZmF0myh9R1ER1Ce8V9I5HEC1ejAy6nM6KqnsH0i/QYhLQormSvFXqCo2tzG8CMJxNE6WMpd+vw79IJJSG0HuhCFdDETDfBk9fjK57OAANALD06wKqEhrmLSpZgPiFaBbXpvHegs2TyZ4bQRjuJ+Gkl3JsB98oYcFkoMtRJuMrdQTe/aAP/Ts6cStSfLsFED53i/KK6eWRMDACx1DcnEGHoVQqnJ/eTUEx6ljygMnQ311ha4maWjxGujptuPrEmEY+VShmBsGdixbkYnpU/i1KSbSwbvZ+g6dYXgFHGe0IEWMT4wKJTAgKPWGnh6Y8lLEEFKbm+wL+pvE2O8GU0xBSqWgFmCkABQ6ggX9YV6RM6iRkSTNQl7GygOSCNQ+xgomtlwmzZ79/wAZDDH6S5xRQZwyT5ncd2MI/hL8XJPScvJFn98HZuLLmzy4yhLMN77vDdWYEiopxMFlpYK7tr84ur1LaTAfg/lGOnrFigZnN5k5BmSkJl5BnT7RBc5vhHQsFogdN/rHOeJsImSSFO+Uv7jHSuFMSSZYLagHsWuIL1bB0V0OQYw0xarrrxuMH6iMISZUvw0EBJLkH0gfjONKRJW4dkk2PTaLNfioKWA0++UCpRCwcxcHa5he24HVOtUz1kkbyjwxjZmSnLLJDsAqxt5fMA/9olqJpBJb+0MeF4QlACmADdIE4mjKo2F+n1Gsd616ziR0T4ypidjQdJfQgvEOFS05NNPtu0T8RTsktZAezcrk7RRwfE0kEJ9QdQYNAY15EONyeJ0nnEJ5L62fa2v38ekWcyUC/mtfW3YNbbQjX3VPHSSzgHkWB9ImWg6RXuISHUwXXEApVZwQ50D6H5/Ygj4vkA3HZ766h9+cL3EszLLbdVh98g0byMUnmQVJCFEDXccyQ9zBIqZkBEX26+qq0q3oDtPcYxVMsc1bD70EDaMkgqOpMDZ8tRAWouVEvzBEGsNkgpbpBZrWtILptU2quJOwHAhfCsVVKQtILBWvugLVLsYtmlMVZ0o7xWvMYvjBx3gVQjIuqpXMZBniCJDpWzHLh/8Am7RWmm/vjIyFrcCaOv4jI1mxgJWixjIyLKuYNqPhMq8NTlCpYEgHUAkA9xHXcLLy73vvGRkD68f6o+kxR5P1lfEVkJsTC9gt56nuwLPfcRkZC3/g/wBJ5fiEcKdI5RTxRIyLDWyq/wDyYyMgUdoQvMMSZQ8LQe4RRwv21x7GRU3Akl7wjU7QInJHLnGRkSHeT9ImpSPxI/p/5GOhcO+xN/8Ar/5CPIyLtd8I+kN0n9P8f7xS4rSMptt9Ii4PUfCR/SIyMgzS/wC3H1jaz/cL/wCp/URmOiepPzjyT7XomPIyJNxLu389ZYrJhGhOv0ivVl5d4yMgT/kJR2WKPFh8qRs//GEmhLT0tbzK07mMjI0Gl/pGItZ/uR+EMcS/9pH9Q+RgvgE9SpPmUT3JMexkQP8ARH1h1f8AXb6CAqg5lKJuX1NzvFuglgbD2X03j2MiVvwQXW/1RB3EP/eHr8xF/AN+31jIyJ/9lZH2X/WP0/aW52sV6gax7GRUJojzB5jIyMi6Vz//2Q=="/>
          <p:cNvSpPr>
            <a:spLocks noChangeAspect="1" noChangeArrowheads="1"/>
          </p:cNvSpPr>
          <p:nvPr/>
        </p:nvSpPr>
        <p:spPr bwMode="auto">
          <a:xfrm>
            <a:off x="18319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B7C01A9-5B37-4AEE-ADA4-40ED278F84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2000" y="-457199"/>
            <a:ext cx="314960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8372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14D48-10A6-4B25-B153-6DADE146E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1: Define ML problem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852907-98C3-43F6-97AB-9A662F355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AE087AEE-36CD-44A9-88BA-29B8290DCDEF}"/>
              </a:ext>
            </a:extLst>
          </p:cNvPr>
          <p:cNvSpPr txBox="1">
            <a:spLocks/>
          </p:cNvSpPr>
          <p:nvPr/>
        </p:nvSpPr>
        <p:spPr bwMode="auto">
          <a:xfrm>
            <a:off x="609600" y="1142999"/>
            <a:ext cx="10838031" cy="534987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b="1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i="1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QUESTION:  </a:t>
            </a:r>
          </a:p>
          <a:p>
            <a:pPr lvl="1"/>
            <a:r>
              <a:rPr lang="en-US" dirty="0"/>
              <a:t>Discuss with your neighbors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What is one research question you work on that may benefit from the use of machine learning?</a:t>
            </a:r>
          </a:p>
        </p:txBody>
      </p:sp>
    </p:spTree>
    <p:extLst>
      <p:ext uri="{BB962C8B-B14F-4D97-AF65-F5344CB8AC3E}">
        <p14:creationId xmlns:p14="http://schemas.microsoft.com/office/powerpoint/2010/main" val="39468830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14D48-10A6-4B25-B153-6DADE146E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1: Define ML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12A81B-73F4-456D-9990-D1C170CB3AA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Given:</a:t>
            </a:r>
          </a:p>
          <a:p>
            <a:pPr lvl="1"/>
            <a:r>
              <a:rPr lang="en-US" dirty="0"/>
              <a:t>Known genes in general metabolism (GM) or specialized metabolism (SM)</a:t>
            </a:r>
          </a:p>
          <a:p>
            <a:pPr lvl="1"/>
            <a:r>
              <a:rPr lang="en-US" dirty="0"/>
              <a:t>Various features of genes</a:t>
            </a:r>
          </a:p>
          <a:p>
            <a:pPr lvl="2"/>
            <a:r>
              <a:rPr lang="en-US" dirty="0"/>
              <a:t>E.g., expression levels, functional category they belong to </a:t>
            </a:r>
          </a:p>
          <a:p>
            <a:r>
              <a:rPr lang="en-US" dirty="0"/>
              <a:t>How can we use them to:</a:t>
            </a:r>
          </a:p>
          <a:p>
            <a:pPr lvl="1"/>
            <a:r>
              <a:rPr lang="en-US" dirty="0"/>
              <a:t>Distinguish genes involved in GM from those involved in SM?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852907-98C3-43F6-97AB-9A662F355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AE087AEE-36CD-44A9-88BA-29B8290DCDEF}"/>
              </a:ext>
            </a:extLst>
          </p:cNvPr>
          <p:cNvSpPr txBox="1">
            <a:spLocks/>
          </p:cNvSpPr>
          <p:nvPr/>
        </p:nvSpPr>
        <p:spPr bwMode="auto">
          <a:xfrm>
            <a:off x="6062831" y="1142999"/>
            <a:ext cx="5384800" cy="534987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b="1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i="1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QUESTION:  </a:t>
            </a:r>
          </a:p>
          <a:p>
            <a:pPr lvl="1"/>
            <a:r>
              <a:rPr lang="en-US" dirty="0"/>
              <a:t>Discuss with your neighbors, what gene features should we use to best distinguish GM and SM genes?</a:t>
            </a:r>
          </a:p>
        </p:txBody>
      </p:sp>
    </p:spTree>
    <p:extLst>
      <p:ext uri="{BB962C8B-B14F-4D97-AF65-F5344CB8AC3E}">
        <p14:creationId xmlns:p14="http://schemas.microsoft.com/office/powerpoint/2010/main" val="2196716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A74F89-6A40-4093-A3D6-9AB034A5A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2: Exploratory data analysis (EDA)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F989CC-E61E-4970-9598-9622CD2C5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FC57F23-5477-4B19-8A49-9C3D80F2BD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3552608"/>
            <a:ext cx="10903507" cy="2848192"/>
          </a:xfrm>
          <a:prstGeom prst="rect">
            <a:avLst/>
          </a:prstGeom>
        </p:spPr>
      </p:pic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17BE53A4-3319-4662-B597-0F7752F3A40D}"/>
              </a:ext>
            </a:extLst>
          </p:cNvPr>
          <p:cNvSpPr/>
          <p:nvPr/>
        </p:nvSpPr>
        <p:spPr>
          <a:xfrm>
            <a:off x="998835" y="1736988"/>
            <a:ext cx="1591965" cy="762001"/>
          </a:xfrm>
          <a:prstGeom prst="wedgeRoundRectCallout">
            <a:avLst>
              <a:gd name="adj1" fmla="val 7436"/>
              <a:gd name="adj2" fmla="val 190879"/>
              <a:gd name="adj3" fmla="val 16667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Labels (y)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4FDAD70-4BDE-4882-92C6-9293AFF82544}"/>
              </a:ext>
            </a:extLst>
          </p:cNvPr>
          <p:cNvGrpSpPr/>
          <p:nvPr/>
        </p:nvGrpSpPr>
        <p:grpSpPr>
          <a:xfrm>
            <a:off x="2095407" y="2476984"/>
            <a:ext cx="9601200" cy="1577383"/>
            <a:chOff x="2095407" y="1242017"/>
            <a:chExt cx="9601200" cy="1577383"/>
          </a:xfrm>
        </p:grpSpPr>
        <p:sp>
          <p:nvSpPr>
            <p:cNvPr id="9" name="Speech Bubble: Rectangle with Corners Rounded 8">
              <a:extLst>
                <a:ext uri="{FF2B5EF4-FFF2-40B4-BE49-F238E27FC236}">
                  <a16:creationId xmlns:a16="http://schemas.microsoft.com/office/drawing/2014/main" id="{9D80B48E-6DFA-457B-A073-24EE336BAAF4}"/>
                </a:ext>
              </a:extLst>
            </p:cNvPr>
            <p:cNvSpPr/>
            <p:nvPr/>
          </p:nvSpPr>
          <p:spPr>
            <a:xfrm>
              <a:off x="2590800" y="1242017"/>
              <a:ext cx="2057400" cy="762001"/>
            </a:xfrm>
            <a:prstGeom prst="wedgeRoundRectCallout">
              <a:avLst>
                <a:gd name="adj1" fmla="val 11425"/>
                <a:gd name="adj2" fmla="val 97546"/>
                <a:gd name="adj3" fmla="val 16667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Features (X)</a:t>
              </a: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6E000E46-9336-4307-BFA9-CBF8D8424356}"/>
                </a:ext>
              </a:extLst>
            </p:cNvPr>
            <p:cNvSpPr/>
            <p:nvPr/>
          </p:nvSpPr>
          <p:spPr>
            <a:xfrm>
              <a:off x="2095407" y="2317640"/>
              <a:ext cx="9601200" cy="501760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rgbClr val="C0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87EA8C4E-7630-4AAA-8427-CB0F8CF567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142999"/>
            <a:ext cx="10972800" cy="5349875"/>
          </a:xfrm>
        </p:spPr>
        <p:txBody>
          <a:bodyPr/>
          <a:lstStyle/>
          <a:p>
            <a:r>
              <a:rPr lang="en-US" dirty="0"/>
              <a:t>How does our data look like?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075A919-8F5F-18DD-85E9-AFCF55AE57E2}"/>
              </a:ext>
            </a:extLst>
          </p:cNvPr>
          <p:cNvGrpSpPr/>
          <p:nvPr/>
        </p:nvGrpSpPr>
        <p:grpSpPr>
          <a:xfrm>
            <a:off x="80572" y="2666999"/>
            <a:ext cx="1519628" cy="3825874"/>
            <a:chOff x="770397" y="-626338"/>
            <a:chExt cx="1519628" cy="3825874"/>
          </a:xfrm>
        </p:grpSpPr>
        <p:sp>
          <p:nvSpPr>
            <p:cNvPr id="6" name="Speech Bubble: Rectangle with Corners Rounded 5">
              <a:extLst>
                <a:ext uri="{FF2B5EF4-FFF2-40B4-BE49-F238E27FC236}">
                  <a16:creationId xmlns:a16="http://schemas.microsoft.com/office/drawing/2014/main" id="{9A95B5E7-BE4B-0252-6C37-22C532CED7F3}"/>
                </a:ext>
              </a:extLst>
            </p:cNvPr>
            <p:cNvSpPr/>
            <p:nvPr/>
          </p:nvSpPr>
          <p:spPr>
            <a:xfrm>
              <a:off x="770397" y="-626338"/>
              <a:ext cx="1519628" cy="762001"/>
            </a:xfrm>
            <a:prstGeom prst="wedgeRoundRectCallout">
              <a:avLst>
                <a:gd name="adj1" fmla="val -4454"/>
                <a:gd name="adj2" fmla="val 125879"/>
                <a:gd name="adj3" fmla="val 16667"/>
              </a:avLst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Instances</a:t>
              </a: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394F55A7-67B2-A22D-2101-1F729F9E0C5B}"/>
                </a:ext>
              </a:extLst>
            </p:cNvPr>
            <p:cNvSpPr/>
            <p:nvPr/>
          </p:nvSpPr>
          <p:spPr>
            <a:xfrm>
              <a:off x="1299425" y="761029"/>
              <a:ext cx="609600" cy="2438507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rgbClr val="C0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330265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14D48-10A6-4B25-B153-6DADE146E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2: Exploratory data analysis (EDA)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12A81B-73F4-456D-9990-D1C170CB3AA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Univariate</a:t>
            </a:r>
          </a:p>
          <a:p>
            <a:pPr lvl="1"/>
            <a:r>
              <a:rPr lang="en-US" dirty="0"/>
              <a:t>2.1 Non-graphical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2.2 Graphical: e.g., histogram</a:t>
            </a:r>
          </a:p>
          <a:p>
            <a:pPr lvl="1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852907-98C3-43F6-97AB-9A662F355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BA50D32B-A70E-4F61-98A6-28B895656C22}"/>
              </a:ext>
            </a:extLst>
          </p:cNvPr>
          <p:cNvSpPr txBox="1">
            <a:spLocks/>
          </p:cNvSpPr>
          <p:nvPr/>
        </p:nvSpPr>
        <p:spPr bwMode="auto">
          <a:xfrm>
            <a:off x="6102220" y="1142999"/>
            <a:ext cx="5384800" cy="534987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b="1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i="1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QUESTION:  </a:t>
            </a:r>
          </a:p>
          <a:p>
            <a:pPr lvl="1"/>
            <a:r>
              <a:rPr lang="en-US" dirty="0"/>
              <a:t>What problems did you see?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52C6EA8-396F-4936-BBBE-DBDF97DE8E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4363231"/>
            <a:ext cx="7518933" cy="199055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B8EB222-4258-4BFA-96C2-1D1514FB77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200" y="2175563"/>
            <a:ext cx="4720304" cy="1642373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ADF01D9-0348-45F6-A97B-9015F4E2B35A}"/>
              </a:ext>
            </a:extLst>
          </p:cNvPr>
          <p:cNvSpPr/>
          <p:nvPr/>
        </p:nvSpPr>
        <p:spPr>
          <a:xfrm>
            <a:off x="6967895" y="3315844"/>
            <a:ext cx="2080530" cy="844983"/>
          </a:xfrm>
          <a:prstGeom prst="roundRect">
            <a:avLst>
              <a:gd name="adj" fmla="val 3702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i="1" dirty="0"/>
              <a:t>2. Varied data </a:t>
            </a:r>
          </a:p>
          <a:p>
            <a:pPr algn="ctr"/>
            <a:r>
              <a:rPr lang="en-US" sz="2000" i="1" dirty="0"/>
              <a:t>ranges</a:t>
            </a:r>
            <a:endParaRPr lang="en-US" sz="2000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296F489-3DC4-4329-82F7-14D1E3E3BCCC}"/>
              </a:ext>
            </a:extLst>
          </p:cNvPr>
          <p:cNvSpPr/>
          <p:nvPr/>
        </p:nvSpPr>
        <p:spPr>
          <a:xfrm>
            <a:off x="6987388" y="2388908"/>
            <a:ext cx="2080530" cy="844983"/>
          </a:xfrm>
          <a:prstGeom prst="roundRect">
            <a:avLst>
              <a:gd name="adj" fmla="val 3702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i="1" dirty="0"/>
              <a:t>1. Unwanted</a:t>
            </a:r>
          </a:p>
          <a:p>
            <a:pPr algn="ctr"/>
            <a:r>
              <a:rPr lang="en-US" sz="2000" i="1" dirty="0"/>
              <a:t>instances</a:t>
            </a:r>
            <a:endParaRPr lang="en-US" sz="2000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3CB30E8-FB01-4632-9100-1FC23C9F971D}"/>
              </a:ext>
            </a:extLst>
          </p:cNvPr>
          <p:cNvSpPr/>
          <p:nvPr/>
        </p:nvSpPr>
        <p:spPr>
          <a:xfrm>
            <a:off x="9111498" y="2165508"/>
            <a:ext cx="2080530" cy="844983"/>
          </a:xfrm>
          <a:prstGeom prst="roundRect">
            <a:avLst>
              <a:gd name="adj" fmla="val 3702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i="1" dirty="0"/>
              <a:t>3. Distributions</a:t>
            </a:r>
          </a:p>
          <a:p>
            <a:pPr algn="ctr"/>
            <a:r>
              <a:rPr lang="en-US" sz="2000" i="1" dirty="0"/>
              <a:t>not normal</a:t>
            </a:r>
            <a:endParaRPr lang="en-US" sz="2000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548D2CBA-A7C0-449E-92B5-DF4350953584}"/>
              </a:ext>
            </a:extLst>
          </p:cNvPr>
          <p:cNvSpPr/>
          <p:nvPr/>
        </p:nvSpPr>
        <p:spPr>
          <a:xfrm>
            <a:off x="9111498" y="3092924"/>
            <a:ext cx="2080530" cy="844983"/>
          </a:xfrm>
          <a:prstGeom prst="roundRect">
            <a:avLst>
              <a:gd name="adj" fmla="val 3702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i="1" dirty="0"/>
              <a:t>4. Missing values</a:t>
            </a:r>
            <a:endParaRPr lang="en-US" sz="2000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442FC23-03BD-45B8-B9DC-1B786CED8260}"/>
              </a:ext>
            </a:extLst>
          </p:cNvPr>
          <p:cNvSpPr/>
          <p:nvPr/>
        </p:nvSpPr>
        <p:spPr>
          <a:xfrm>
            <a:off x="9111498" y="4033000"/>
            <a:ext cx="2080530" cy="844983"/>
          </a:xfrm>
          <a:prstGeom prst="roundRect">
            <a:avLst>
              <a:gd name="adj" fmla="val 3702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i="1" dirty="0"/>
              <a:t>5. Imbalanced</a:t>
            </a:r>
          </a:p>
          <a:p>
            <a:pPr algn="ctr"/>
            <a:r>
              <a:rPr lang="en-US" sz="2000" i="1" dirty="0"/>
              <a:t>numbers of labels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168560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8" grpId="0" animBg="1"/>
      <p:bldP spid="9" grpId="0" animBg="1"/>
      <p:bldP spid="11" grpId="0" animBg="1"/>
      <p:bldP spid="12" grpId="0" animBg="1"/>
      <p:bldP spid="1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70834499-7E38-4B47-A1CA-7C9578B6965E}"/>
              </a:ext>
            </a:extLst>
          </p:cNvPr>
          <p:cNvSpPr txBox="1">
            <a:spLocks/>
          </p:cNvSpPr>
          <p:nvPr/>
        </p:nvSpPr>
        <p:spPr bwMode="auto">
          <a:xfrm>
            <a:off x="6553200" y="1142999"/>
            <a:ext cx="4933820" cy="534987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b="1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i="1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QUESTION:  </a:t>
            </a:r>
          </a:p>
          <a:p>
            <a:pPr lvl="1"/>
            <a:r>
              <a:rPr lang="en-US" dirty="0"/>
              <a:t>What problems did you see?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114D48-10A6-4B25-B153-6DADE146E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2: Exploratory data analysis (EDA)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12A81B-73F4-456D-9990-D1C170CB3A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142999"/>
            <a:ext cx="5791202" cy="5349875"/>
          </a:xfrm>
        </p:spPr>
        <p:txBody>
          <a:bodyPr/>
          <a:lstStyle/>
          <a:p>
            <a:r>
              <a:rPr lang="en-US" dirty="0"/>
              <a:t>Multivariate</a:t>
            </a:r>
          </a:p>
          <a:p>
            <a:pPr lvl="1"/>
            <a:r>
              <a:rPr lang="en-US" dirty="0"/>
              <a:t>2.3 Non-graphical: e.g., correlations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2.4 Graphical: e.g., heatmap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852907-98C3-43F6-97AB-9A662F355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A30911E-7750-4203-B3DB-57F0B802FF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2170266"/>
            <a:ext cx="6859822" cy="156353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9265E1A-F06A-4671-BBFB-9FAC967590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4331181"/>
            <a:ext cx="4267200" cy="2378963"/>
          </a:xfrm>
          <a:prstGeom prst="rect">
            <a:avLst/>
          </a:prstGeom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0BEAA40B-99FF-4F61-9AF3-68790B0E4A75}"/>
              </a:ext>
            </a:extLst>
          </p:cNvPr>
          <p:cNvSpPr/>
          <p:nvPr/>
        </p:nvSpPr>
        <p:spPr>
          <a:xfrm>
            <a:off x="7618182" y="4068482"/>
            <a:ext cx="2080530" cy="844983"/>
          </a:xfrm>
          <a:prstGeom prst="roundRect">
            <a:avLst>
              <a:gd name="adj" fmla="val 3702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i="1" dirty="0"/>
              <a:t>6. Colinear</a:t>
            </a:r>
          </a:p>
          <a:p>
            <a:pPr algn="ctr"/>
            <a:r>
              <a:rPr lang="en-US" sz="2000" i="1" dirty="0"/>
              <a:t>variables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448926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E32CF68-F8E4-494A-9A0B-611B3DCF6B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598" y="1142999"/>
            <a:ext cx="8782587" cy="5349875"/>
          </a:xfrm>
        </p:spPr>
        <p:txBody>
          <a:bodyPr/>
          <a:lstStyle/>
          <a:p>
            <a:r>
              <a:rPr lang="en-US" dirty="0"/>
              <a:t>3.1 Deal with unwanted instances</a:t>
            </a:r>
          </a:p>
          <a:p>
            <a:endParaRPr lang="en-US" dirty="0"/>
          </a:p>
          <a:p>
            <a:r>
              <a:rPr lang="en-US" dirty="0"/>
              <a:t>3.2 Split data into </a:t>
            </a:r>
            <a:r>
              <a:rPr lang="en-US" i="1" dirty="0">
                <a:solidFill>
                  <a:schemeClr val="accent2">
                    <a:lumMod val="75000"/>
                  </a:schemeClr>
                </a:solidFill>
              </a:rPr>
              <a:t>training</a:t>
            </a:r>
            <a:r>
              <a:rPr lang="en-US" dirty="0"/>
              <a:t> and </a:t>
            </a:r>
            <a:r>
              <a:rPr lang="en-US" i="1" dirty="0">
                <a:solidFill>
                  <a:schemeClr val="accent2">
                    <a:lumMod val="75000"/>
                  </a:schemeClr>
                </a:solidFill>
              </a:rPr>
              <a:t>testing</a:t>
            </a:r>
            <a:r>
              <a:rPr lang="en-US" dirty="0"/>
              <a:t> sets</a:t>
            </a:r>
            <a:endParaRPr lang="en-US" i="1" u="sng" dirty="0"/>
          </a:p>
        </p:txBody>
      </p:sp>
      <p:sp>
        <p:nvSpPr>
          <p:cNvPr id="51" name="Arrow: Bent 50">
            <a:extLst>
              <a:ext uri="{FF2B5EF4-FFF2-40B4-BE49-F238E27FC236}">
                <a16:creationId xmlns:a16="http://schemas.microsoft.com/office/drawing/2014/main" id="{9AA12335-6DCD-442B-9DAD-2FED10315E6C}"/>
              </a:ext>
            </a:extLst>
          </p:cNvPr>
          <p:cNvSpPr/>
          <p:nvPr/>
        </p:nvSpPr>
        <p:spPr>
          <a:xfrm flipV="1">
            <a:off x="6633409" y="4223586"/>
            <a:ext cx="990600" cy="1417854"/>
          </a:xfrm>
          <a:prstGeom prst="bentArrow">
            <a:avLst>
              <a:gd name="adj1" fmla="val 35736"/>
              <a:gd name="adj2" fmla="val 17868"/>
              <a:gd name="adj3" fmla="val 10048"/>
              <a:gd name="adj4" fmla="val 72986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3: Split training and testing data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802274" y="3029044"/>
            <a:ext cx="2229020" cy="1311363"/>
            <a:chOff x="563657" y="1956397"/>
            <a:chExt cx="2229020" cy="1311363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44C01394-443D-4EFF-B235-F5F53AE462D8}"/>
                </a:ext>
              </a:extLst>
            </p:cNvPr>
            <p:cNvSpPr/>
            <p:nvPr/>
          </p:nvSpPr>
          <p:spPr>
            <a:xfrm>
              <a:off x="1592761" y="1956397"/>
              <a:ext cx="1199916" cy="1311363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b="1" i="1" dirty="0"/>
                <a:t>Training</a:t>
              </a:r>
              <a:r>
                <a:rPr lang="en-US" sz="2000" dirty="0"/>
                <a:t> </a:t>
              </a:r>
            </a:p>
            <a:p>
              <a:pPr algn="ctr"/>
              <a:r>
                <a:rPr lang="en-US" sz="2000" dirty="0"/>
                <a:t>data</a:t>
              </a:r>
            </a:p>
          </p:txBody>
        </p:sp>
        <p:sp>
          <p:nvSpPr>
            <p:cNvPr id="4" name="Arrow: Bent 3">
              <a:extLst>
                <a:ext uri="{FF2B5EF4-FFF2-40B4-BE49-F238E27FC236}">
                  <a16:creationId xmlns:a16="http://schemas.microsoft.com/office/drawing/2014/main" id="{BD671597-1113-4063-8054-20C190FF8768}"/>
                </a:ext>
              </a:extLst>
            </p:cNvPr>
            <p:cNvSpPr/>
            <p:nvPr/>
          </p:nvSpPr>
          <p:spPr>
            <a:xfrm>
              <a:off x="563657" y="2205907"/>
              <a:ext cx="1027052" cy="817971"/>
            </a:xfrm>
            <a:prstGeom prst="bentArrow">
              <a:avLst>
                <a:gd name="adj1" fmla="val 43439"/>
                <a:gd name="adj2" fmla="val 43495"/>
                <a:gd name="adj3" fmla="val 10048"/>
                <a:gd name="adj4" fmla="val 62189"/>
              </a:avLst>
            </a:prstGeom>
            <a:solidFill>
              <a:srgbClr val="BFBF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E730D62-2359-4BE8-9DD0-0CC1C6821B25}"/>
                </a:ext>
              </a:extLst>
            </p:cNvPr>
            <p:cNvSpPr txBox="1"/>
            <p:nvPr/>
          </p:nvSpPr>
          <p:spPr>
            <a:xfrm>
              <a:off x="828621" y="2370660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80%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1802274" y="4806447"/>
            <a:ext cx="2232085" cy="1311363"/>
            <a:chOff x="563657" y="3733800"/>
            <a:chExt cx="2232085" cy="1311363"/>
          </a:xfrm>
        </p:grpSpPr>
        <p:sp>
          <p:nvSpPr>
            <p:cNvPr id="30" name="Arrow: Bent 29">
              <a:extLst>
                <a:ext uri="{FF2B5EF4-FFF2-40B4-BE49-F238E27FC236}">
                  <a16:creationId xmlns:a16="http://schemas.microsoft.com/office/drawing/2014/main" id="{3D3D8A5C-62B2-4CF6-B9CB-0D584C745673}"/>
                </a:ext>
              </a:extLst>
            </p:cNvPr>
            <p:cNvSpPr/>
            <p:nvPr/>
          </p:nvSpPr>
          <p:spPr>
            <a:xfrm flipV="1">
              <a:off x="563657" y="3948422"/>
              <a:ext cx="1027052" cy="817971"/>
            </a:xfrm>
            <a:prstGeom prst="bentArrow">
              <a:avLst>
                <a:gd name="adj1" fmla="val 43439"/>
                <a:gd name="adj2" fmla="val 43495"/>
                <a:gd name="adj3" fmla="val 10048"/>
                <a:gd name="adj4" fmla="val 62189"/>
              </a:avLst>
            </a:prstGeom>
            <a:solidFill>
              <a:srgbClr val="BFBF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4328261-A2A8-444C-9298-897224C08B58}"/>
                </a:ext>
              </a:extLst>
            </p:cNvPr>
            <p:cNvSpPr txBox="1"/>
            <p:nvPr/>
          </p:nvSpPr>
          <p:spPr>
            <a:xfrm>
              <a:off x="828620" y="4199461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20%</a:t>
              </a:r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8C4DD0C0-6AB9-4E27-B877-9001FD5A7EC3}"/>
                </a:ext>
              </a:extLst>
            </p:cNvPr>
            <p:cNvSpPr/>
            <p:nvPr/>
          </p:nvSpPr>
          <p:spPr>
            <a:xfrm>
              <a:off x="1595826" y="3733800"/>
              <a:ext cx="1199916" cy="1311363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b="1" i="1" dirty="0"/>
                <a:t>Testing</a:t>
              </a:r>
              <a:r>
                <a:rPr lang="en-US" sz="2000" dirty="0"/>
                <a:t> </a:t>
              </a:r>
            </a:p>
            <a:p>
              <a:pPr algn="ctr"/>
              <a:r>
                <a:rPr lang="en-US" sz="2000" dirty="0"/>
                <a:t>data</a:t>
              </a:r>
            </a:p>
          </p:txBody>
        </p:sp>
      </p:grpSp>
      <p:sp>
        <p:nvSpPr>
          <p:cNvPr id="48" name="Arrow: Right 47">
            <a:extLst>
              <a:ext uri="{FF2B5EF4-FFF2-40B4-BE49-F238E27FC236}">
                <a16:creationId xmlns:a16="http://schemas.microsoft.com/office/drawing/2014/main" id="{D84FCD50-217C-4EE9-BFFB-E4FC8E96D428}"/>
              </a:ext>
            </a:extLst>
          </p:cNvPr>
          <p:cNvSpPr/>
          <p:nvPr/>
        </p:nvSpPr>
        <p:spPr>
          <a:xfrm>
            <a:off x="4039477" y="5051058"/>
            <a:ext cx="3612049" cy="810448"/>
          </a:xfrm>
          <a:prstGeom prst="rightArrow">
            <a:avLst>
              <a:gd name="adj1" fmla="val 50000"/>
              <a:gd name="adj2" fmla="val 34019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9D302FD5-DF9F-4707-8E79-3EA189D1E14E}"/>
              </a:ext>
            </a:extLst>
          </p:cNvPr>
          <p:cNvSpPr/>
          <p:nvPr/>
        </p:nvSpPr>
        <p:spPr>
          <a:xfrm>
            <a:off x="7643110" y="4800600"/>
            <a:ext cx="1199916" cy="1311363"/>
          </a:xfrm>
          <a:prstGeom prst="roundRect">
            <a:avLst/>
          </a:prstGeom>
          <a:solidFill>
            <a:srgbClr val="0082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Model</a:t>
            </a:r>
          </a:p>
          <a:p>
            <a:pPr algn="ctr"/>
            <a:r>
              <a:rPr lang="en-US" sz="2000" dirty="0"/>
              <a:t>Perform-</a:t>
            </a:r>
          </a:p>
          <a:p>
            <a:pPr algn="ctr"/>
            <a:r>
              <a:rPr lang="en-US" sz="2000" dirty="0" err="1"/>
              <a:t>ance</a:t>
            </a:r>
            <a:endParaRPr lang="en-US" sz="2000" dirty="0"/>
          </a:p>
        </p:txBody>
      </p:sp>
      <p:grpSp>
        <p:nvGrpSpPr>
          <p:cNvPr id="9" name="Group 8"/>
          <p:cNvGrpSpPr/>
          <p:nvPr/>
        </p:nvGrpSpPr>
        <p:grpSpPr>
          <a:xfrm>
            <a:off x="4031294" y="2852877"/>
            <a:ext cx="3364115" cy="1436133"/>
            <a:chOff x="4332085" y="1780230"/>
            <a:chExt cx="3364115" cy="1436133"/>
          </a:xfrm>
        </p:grpSpPr>
        <p:sp>
          <p:nvSpPr>
            <p:cNvPr id="34" name="Arrow: Right 33">
              <a:extLst>
                <a:ext uri="{FF2B5EF4-FFF2-40B4-BE49-F238E27FC236}">
                  <a16:creationId xmlns:a16="http://schemas.microsoft.com/office/drawing/2014/main" id="{797B614B-9947-48D3-951B-B157FA6C3B3E}"/>
                </a:ext>
              </a:extLst>
            </p:cNvPr>
            <p:cNvSpPr/>
            <p:nvPr/>
          </p:nvSpPr>
          <p:spPr>
            <a:xfrm>
              <a:off x="4332085" y="2157311"/>
              <a:ext cx="2182356" cy="810448"/>
            </a:xfrm>
            <a:prstGeom prst="rightArrow">
              <a:avLst>
                <a:gd name="adj1" fmla="val 50000"/>
                <a:gd name="adj2" fmla="val 15244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5E48F730-6D1E-4F03-9F86-36101BCD30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flipH="1">
              <a:off x="5151889" y="2185119"/>
              <a:ext cx="632734" cy="754831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2A11034-0536-411E-B6CA-8543D693EB29}"/>
                </a:ext>
              </a:extLst>
            </p:cNvPr>
            <p:cNvSpPr txBox="1"/>
            <p:nvPr/>
          </p:nvSpPr>
          <p:spPr>
            <a:xfrm>
              <a:off x="5101391" y="1780230"/>
              <a:ext cx="7018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Train</a:t>
              </a:r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337CB901-9980-4E55-9028-CAEAD0F516C2}"/>
                </a:ext>
              </a:extLst>
            </p:cNvPr>
            <p:cNvSpPr/>
            <p:nvPr/>
          </p:nvSpPr>
          <p:spPr>
            <a:xfrm>
              <a:off x="6496284" y="1905000"/>
              <a:ext cx="1199916" cy="1311363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dirty="0"/>
                <a:t>Output:</a:t>
              </a:r>
            </a:p>
            <a:p>
              <a:pPr algn="ctr"/>
              <a:r>
                <a:rPr lang="en-US" sz="2000" dirty="0"/>
                <a:t>ML</a:t>
              </a:r>
            </a:p>
            <a:p>
              <a:pPr algn="ctr"/>
              <a:r>
                <a:rPr lang="en-US" sz="2000" dirty="0"/>
                <a:t>model</a:t>
              </a:r>
            </a:p>
          </p:txBody>
        </p:sp>
      </p:grp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8E84B58A-AC70-4E28-BD33-5775C77D799C}"/>
              </a:ext>
            </a:extLst>
          </p:cNvPr>
          <p:cNvSpPr/>
          <p:nvPr/>
        </p:nvSpPr>
        <p:spPr>
          <a:xfrm>
            <a:off x="1349648" y="3892047"/>
            <a:ext cx="1197864" cy="131136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dirty="0"/>
              <a:t>Input:</a:t>
            </a:r>
          </a:p>
          <a:p>
            <a:pPr algn="ctr"/>
            <a:r>
              <a:rPr lang="en-US" sz="1600" dirty="0"/>
              <a:t>all instances</a:t>
            </a:r>
          </a:p>
          <a:p>
            <a:pPr algn="ctr"/>
            <a:r>
              <a:rPr lang="en-US" sz="1600" b="1" i="1" u="sng" dirty="0"/>
              <a:t>all</a:t>
            </a:r>
            <a:r>
              <a:rPr lang="en-US" sz="1600" dirty="0"/>
              <a:t> features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CFC9F9-0423-4980-8342-E9C3A9954E59}"/>
              </a:ext>
            </a:extLst>
          </p:cNvPr>
          <p:cNvSpPr txBox="1"/>
          <p:nvPr/>
        </p:nvSpPr>
        <p:spPr>
          <a:xfrm>
            <a:off x="5791453" y="4888468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Apply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5880F181-6F48-4B23-8DD1-530F46CEB750}"/>
              </a:ext>
            </a:extLst>
          </p:cNvPr>
          <p:cNvSpPr/>
          <p:nvPr/>
        </p:nvSpPr>
        <p:spPr>
          <a:xfrm>
            <a:off x="6781162" y="1053970"/>
            <a:ext cx="3201037" cy="1161629"/>
          </a:xfrm>
          <a:prstGeom prst="roundRect">
            <a:avLst>
              <a:gd name="adj" fmla="val 19268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solidFill>
                  <a:sysClr val="windowText" lastClr="000000"/>
                </a:solidFill>
              </a:rPr>
              <a:t>Q: Why would there be</a:t>
            </a:r>
          </a:p>
          <a:p>
            <a:pPr algn="ctr"/>
            <a:r>
              <a:rPr lang="en-US" sz="2400" dirty="0">
                <a:solidFill>
                  <a:sysClr val="windowText" lastClr="000000"/>
                </a:solidFill>
              </a:rPr>
              <a:t>unwanted instances?</a:t>
            </a:r>
          </a:p>
        </p:txBody>
      </p:sp>
    </p:spTree>
    <p:extLst>
      <p:ext uri="{BB962C8B-B14F-4D97-AF65-F5344CB8AC3E}">
        <p14:creationId xmlns:p14="http://schemas.microsoft.com/office/powerpoint/2010/main" val="781016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  <p:bldP spid="51" grpId="0" animBg="1"/>
      <p:bldP spid="48" grpId="0" animBg="1"/>
      <p:bldP spid="49" grpId="0" animBg="1"/>
      <p:bldP spid="22" grpId="0" animBg="1"/>
      <p:bldP spid="6" grpId="0"/>
      <p:bldP spid="2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5919DF92-5245-42E7-A92E-0E2A89EDD913}"/>
              </a:ext>
            </a:extLst>
          </p:cNvPr>
          <p:cNvSpPr/>
          <p:nvPr/>
        </p:nvSpPr>
        <p:spPr>
          <a:xfrm>
            <a:off x="717155" y="1818072"/>
            <a:ext cx="7131445" cy="3424359"/>
          </a:xfrm>
          <a:prstGeom prst="ellipse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E32CF68-F8E4-494A-9A0B-611B3DCF6B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598" y="1142999"/>
            <a:ext cx="10972800" cy="5349875"/>
          </a:xfrm>
        </p:spPr>
        <p:txBody>
          <a:bodyPr/>
          <a:lstStyle/>
          <a:p>
            <a:r>
              <a:rPr lang="en-US" dirty="0"/>
              <a:t>Process features and identify features relevant to the underlying tasks</a:t>
            </a:r>
            <a:endParaRPr lang="en-US" i="1" u="sng" dirty="0"/>
          </a:p>
        </p:txBody>
      </p:sp>
      <p:sp>
        <p:nvSpPr>
          <p:cNvPr id="51" name="Arrow: Bent 50">
            <a:extLst>
              <a:ext uri="{FF2B5EF4-FFF2-40B4-BE49-F238E27FC236}">
                <a16:creationId xmlns:a16="http://schemas.microsoft.com/office/drawing/2014/main" id="{9AA12335-6DCD-442B-9DAD-2FED10315E6C}"/>
              </a:ext>
            </a:extLst>
          </p:cNvPr>
          <p:cNvSpPr/>
          <p:nvPr/>
        </p:nvSpPr>
        <p:spPr>
          <a:xfrm flipV="1">
            <a:off x="8001000" y="3820777"/>
            <a:ext cx="990600" cy="1417854"/>
          </a:xfrm>
          <a:prstGeom prst="bentArrow">
            <a:avLst>
              <a:gd name="adj1" fmla="val 35736"/>
              <a:gd name="adj2" fmla="val 17868"/>
              <a:gd name="adj3" fmla="val 10048"/>
              <a:gd name="adj4" fmla="val 72986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4: Feature engineering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2026865" y="2626235"/>
            <a:ext cx="2229020" cy="1311363"/>
            <a:chOff x="563657" y="1956397"/>
            <a:chExt cx="2229020" cy="1311363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44C01394-443D-4EFF-B235-F5F53AE462D8}"/>
                </a:ext>
              </a:extLst>
            </p:cNvPr>
            <p:cNvSpPr/>
            <p:nvPr/>
          </p:nvSpPr>
          <p:spPr>
            <a:xfrm>
              <a:off x="1592761" y="1956397"/>
              <a:ext cx="1199916" cy="1311363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b="1" i="1" dirty="0"/>
                <a:t>Training</a:t>
              </a:r>
              <a:r>
                <a:rPr lang="en-US" sz="2000" dirty="0"/>
                <a:t> </a:t>
              </a:r>
            </a:p>
            <a:p>
              <a:pPr algn="ctr"/>
              <a:r>
                <a:rPr lang="en-US" sz="2000" dirty="0"/>
                <a:t>data</a:t>
              </a:r>
            </a:p>
          </p:txBody>
        </p:sp>
        <p:sp>
          <p:nvSpPr>
            <p:cNvPr id="4" name="Arrow: Bent 3">
              <a:extLst>
                <a:ext uri="{FF2B5EF4-FFF2-40B4-BE49-F238E27FC236}">
                  <a16:creationId xmlns:a16="http://schemas.microsoft.com/office/drawing/2014/main" id="{BD671597-1113-4063-8054-20C190FF8768}"/>
                </a:ext>
              </a:extLst>
            </p:cNvPr>
            <p:cNvSpPr/>
            <p:nvPr/>
          </p:nvSpPr>
          <p:spPr>
            <a:xfrm>
              <a:off x="563657" y="2205907"/>
              <a:ext cx="1027052" cy="817971"/>
            </a:xfrm>
            <a:prstGeom prst="bentArrow">
              <a:avLst>
                <a:gd name="adj1" fmla="val 43439"/>
                <a:gd name="adj2" fmla="val 43495"/>
                <a:gd name="adj3" fmla="val 10048"/>
                <a:gd name="adj4" fmla="val 62189"/>
              </a:avLst>
            </a:prstGeom>
            <a:solidFill>
              <a:srgbClr val="BFBF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E730D62-2359-4BE8-9DD0-0CC1C6821B25}"/>
                </a:ext>
              </a:extLst>
            </p:cNvPr>
            <p:cNvSpPr txBox="1"/>
            <p:nvPr/>
          </p:nvSpPr>
          <p:spPr>
            <a:xfrm>
              <a:off x="828621" y="2370660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80%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2026865" y="4403638"/>
            <a:ext cx="2232085" cy="1311363"/>
            <a:chOff x="563657" y="3733800"/>
            <a:chExt cx="2232085" cy="1311363"/>
          </a:xfrm>
          <a:solidFill>
            <a:schemeClr val="bg1">
              <a:lumMod val="75000"/>
            </a:schemeClr>
          </a:solidFill>
        </p:grpSpPr>
        <p:sp>
          <p:nvSpPr>
            <p:cNvPr id="30" name="Arrow: Bent 29">
              <a:extLst>
                <a:ext uri="{FF2B5EF4-FFF2-40B4-BE49-F238E27FC236}">
                  <a16:creationId xmlns:a16="http://schemas.microsoft.com/office/drawing/2014/main" id="{3D3D8A5C-62B2-4CF6-B9CB-0D584C745673}"/>
                </a:ext>
              </a:extLst>
            </p:cNvPr>
            <p:cNvSpPr/>
            <p:nvPr/>
          </p:nvSpPr>
          <p:spPr>
            <a:xfrm flipV="1">
              <a:off x="563657" y="3948422"/>
              <a:ext cx="1027052" cy="817971"/>
            </a:xfrm>
            <a:prstGeom prst="bentArrow">
              <a:avLst>
                <a:gd name="adj1" fmla="val 43439"/>
                <a:gd name="adj2" fmla="val 43495"/>
                <a:gd name="adj3" fmla="val 10048"/>
                <a:gd name="adj4" fmla="val 6218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4328261-A2A8-444C-9298-897224C08B58}"/>
                </a:ext>
              </a:extLst>
            </p:cNvPr>
            <p:cNvSpPr txBox="1"/>
            <p:nvPr/>
          </p:nvSpPr>
          <p:spPr>
            <a:xfrm>
              <a:off x="828620" y="4199461"/>
              <a:ext cx="646331" cy="3693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20%</a:t>
              </a:r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8C4DD0C0-6AB9-4E27-B877-9001FD5A7EC3}"/>
                </a:ext>
              </a:extLst>
            </p:cNvPr>
            <p:cNvSpPr/>
            <p:nvPr/>
          </p:nvSpPr>
          <p:spPr>
            <a:xfrm>
              <a:off x="1595826" y="3733800"/>
              <a:ext cx="1199916" cy="1311363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b="1" i="1" dirty="0"/>
                <a:t>Testing</a:t>
              </a:r>
              <a:r>
                <a:rPr lang="en-US" sz="2000" dirty="0"/>
                <a:t> </a:t>
              </a:r>
            </a:p>
            <a:p>
              <a:pPr algn="ctr"/>
              <a:r>
                <a:rPr lang="en-US" sz="2000" dirty="0"/>
                <a:t>data</a:t>
              </a:r>
            </a:p>
          </p:txBody>
        </p:sp>
      </p:grpSp>
      <p:sp>
        <p:nvSpPr>
          <p:cNvPr id="48" name="Arrow: Right 47">
            <a:extLst>
              <a:ext uri="{FF2B5EF4-FFF2-40B4-BE49-F238E27FC236}">
                <a16:creationId xmlns:a16="http://schemas.microsoft.com/office/drawing/2014/main" id="{D84FCD50-217C-4EE9-BFFB-E4FC8E96D428}"/>
              </a:ext>
            </a:extLst>
          </p:cNvPr>
          <p:cNvSpPr/>
          <p:nvPr/>
        </p:nvSpPr>
        <p:spPr>
          <a:xfrm>
            <a:off x="4264067" y="4648249"/>
            <a:ext cx="5023449" cy="810448"/>
          </a:xfrm>
          <a:prstGeom prst="rightArrow">
            <a:avLst>
              <a:gd name="adj1" fmla="val 50000"/>
              <a:gd name="adj2" fmla="val 34019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9D302FD5-DF9F-4707-8E79-3EA189D1E14E}"/>
              </a:ext>
            </a:extLst>
          </p:cNvPr>
          <p:cNvSpPr/>
          <p:nvPr/>
        </p:nvSpPr>
        <p:spPr>
          <a:xfrm>
            <a:off x="9296400" y="4403638"/>
            <a:ext cx="1199916" cy="1311363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Model</a:t>
            </a:r>
          </a:p>
          <a:p>
            <a:pPr algn="ctr"/>
            <a:r>
              <a:rPr lang="en-US" sz="2000" dirty="0"/>
              <a:t>Perform-</a:t>
            </a:r>
          </a:p>
          <a:p>
            <a:pPr algn="ctr"/>
            <a:r>
              <a:rPr lang="en-US" sz="2000" dirty="0" err="1"/>
              <a:t>ance</a:t>
            </a:r>
            <a:endParaRPr lang="en-US" sz="2000" dirty="0"/>
          </a:p>
        </p:txBody>
      </p:sp>
      <p:grpSp>
        <p:nvGrpSpPr>
          <p:cNvPr id="9" name="Group 8"/>
          <p:cNvGrpSpPr/>
          <p:nvPr/>
        </p:nvGrpSpPr>
        <p:grpSpPr>
          <a:xfrm>
            <a:off x="4264066" y="2574838"/>
            <a:ext cx="4498934" cy="1381673"/>
            <a:chOff x="3197266" y="1905000"/>
            <a:chExt cx="4498934" cy="1381673"/>
          </a:xfrm>
        </p:grpSpPr>
        <p:sp>
          <p:nvSpPr>
            <p:cNvPr id="34" name="Arrow: Right 33">
              <a:extLst>
                <a:ext uri="{FF2B5EF4-FFF2-40B4-BE49-F238E27FC236}">
                  <a16:creationId xmlns:a16="http://schemas.microsoft.com/office/drawing/2014/main" id="{797B614B-9947-48D3-951B-B157FA6C3B3E}"/>
                </a:ext>
              </a:extLst>
            </p:cNvPr>
            <p:cNvSpPr/>
            <p:nvPr/>
          </p:nvSpPr>
          <p:spPr>
            <a:xfrm>
              <a:off x="3197266" y="2157311"/>
              <a:ext cx="3317175" cy="810448"/>
            </a:xfrm>
            <a:prstGeom prst="rightArrow">
              <a:avLst>
                <a:gd name="adj1" fmla="val 50000"/>
                <a:gd name="adj2" fmla="val 15244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5E48F730-6D1E-4F03-9F86-36101BCD30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flipH="1">
              <a:off x="4572000" y="2185119"/>
              <a:ext cx="632734" cy="754831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2A11034-0536-411E-B6CA-8543D693EB29}"/>
                </a:ext>
              </a:extLst>
            </p:cNvPr>
            <p:cNvSpPr txBox="1"/>
            <p:nvPr/>
          </p:nvSpPr>
          <p:spPr>
            <a:xfrm>
              <a:off x="4545841" y="2917341"/>
              <a:ext cx="7018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Train</a:t>
              </a:r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337CB901-9980-4E55-9028-CAEAD0F516C2}"/>
                </a:ext>
              </a:extLst>
            </p:cNvPr>
            <p:cNvSpPr/>
            <p:nvPr/>
          </p:nvSpPr>
          <p:spPr>
            <a:xfrm>
              <a:off x="6496284" y="1905000"/>
              <a:ext cx="1199916" cy="1311363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dirty="0"/>
                <a:t>Output:</a:t>
              </a:r>
            </a:p>
            <a:p>
              <a:pPr algn="ctr"/>
              <a:r>
                <a:rPr lang="en-US" sz="2000" dirty="0"/>
                <a:t>ML</a:t>
              </a:r>
            </a:p>
            <a:p>
              <a:pPr algn="ctr"/>
              <a:r>
                <a:rPr lang="en-US" sz="2000" dirty="0"/>
                <a:t>model</a:t>
              </a:r>
            </a:p>
          </p:txBody>
        </p:sp>
      </p:grp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8E84B58A-AC70-4E28-BD33-5775C77D799C}"/>
              </a:ext>
            </a:extLst>
          </p:cNvPr>
          <p:cNvSpPr/>
          <p:nvPr/>
        </p:nvSpPr>
        <p:spPr>
          <a:xfrm>
            <a:off x="1574239" y="3489238"/>
            <a:ext cx="1197864" cy="131136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dirty="0"/>
              <a:t>Input:</a:t>
            </a:r>
          </a:p>
          <a:p>
            <a:pPr algn="ctr"/>
            <a:r>
              <a:rPr lang="en-US" sz="1600" dirty="0"/>
              <a:t>all instances</a:t>
            </a:r>
          </a:p>
          <a:p>
            <a:pPr algn="ctr"/>
            <a:r>
              <a:rPr lang="en-US" sz="1600" b="1" i="1" u="sng" dirty="0"/>
              <a:t>all</a:t>
            </a:r>
            <a:r>
              <a:rPr lang="en-US" sz="1600" dirty="0"/>
              <a:t> features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CFC9F9-0423-4980-8342-E9C3A9954E59}"/>
              </a:ext>
            </a:extLst>
          </p:cNvPr>
          <p:cNvSpPr txBox="1"/>
          <p:nvPr/>
        </p:nvSpPr>
        <p:spPr>
          <a:xfrm>
            <a:off x="6979775" y="4301526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Apply</a:t>
            </a:r>
          </a:p>
        </p:txBody>
      </p: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5C0445D8-17AE-4C9F-937A-111B64A79113}"/>
              </a:ext>
            </a:extLst>
          </p:cNvPr>
          <p:cNvSpPr/>
          <p:nvPr/>
        </p:nvSpPr>
        <p:spPr>
          <a:xfrm>
            <a:off x="4297502" y="1877297"/>
            <a:ext cx="1249933" cy="942103"/>
          </a:xfrm>
          <a:prstGeom prst="wedgeRoundRectCallout">
            <a:avLst>
              <a:gd name="adj1" fmla="val -2003"/>
              <a:gd name="adj2" fmla="val 72847"/>
              <a:gd name="adj3" fmla="val 16667"/>
            </a:avLst>
          </a:prstGeom>
          <a:solidFill>
            <a:srgbClr val="00B0F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Feature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engineering</a:t>
            </a:r>
          </a:p>
        </p:txBody>
      </p:sp>
    </p:spTree>
    <p:extLst>
      <p:ext uri="{BB962C8B-B14F-4D97-AF65-F5344CB8AC3E}">
        <p14:creationId xmlns:p14="http://schemas.microsoft.com/office/powerpoint/2010/main" val="4139733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build="p"/>
      <p:bldP spid="1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14D48-10A6-4B25-B153-6DADE146E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4: Feature engineering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12A81B-73F4-456D-9990-D1C170CB3A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142999"/>
            <a:ext cx="10972800" cy="5349875"/>
          </a:xfrm>
        </p:spPr>
        <p:txBody>
          <a:bodyPr/>
          <a:lstStyle/>
          <a:p>
            <a:r>
              <a:rPr lang="en-US" dirty="0"/>
              <a:t>4.1 Deal with missing data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852907-98C3-43F6-97AB-9A662F355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F0C5B7DA-EA9C-40D3-BBCC-BB3687C5AFA4}"/>
              </a:ext>
            </a:extLst>
          </p:cNvPr>
          <p:cNvSpPr/>
          <p:nvPr/>
        </p:nvSpPr>
        <p:spPr>
          <a:xfrm>
            <a:off x="1015448" y="1676400"/>
            <a:ext cx="2458278" cy="2488494"/>
          </a:xfrm>
          <a:prstGeom prst="roundRect">
            <a:avLst>
              <a:gd name="adj" fmla="val 22904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200" dirty="0"/>
              <a:t>Drop </a:t>
            </a:r>
            <a:r>
              <a:rPr lang="en-US" sz="2200" i="1" u="sng" dirty="0"/>
              <a:t>ALL</a:t>
            </a:r>
            <a:r>
              <a:rPr lang="en-US" sz="2200" dirty="0"/>
              <a:t> rows and/or columns</a:t>
            </a:r>
          </a:p>
          <a:p>
            <a:pPr algn="ctr"/>
            <a:r>
              <a:rPr lang="en-US" sz="2200" dirty="0"/>
              <a:t>with any missing data  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7058BDE5-B8B7-4AF5-83B5-E4A35E35B327}"/>
              </a:ext>
            </a:extLst>
          </p:cNvPr>
          <p:cNvSpPr/>
          <p:nvPr/>
        </p:nvSpPr>
        <p:spPr>
          <a:xfrm>
            <a:off x="1701248" y="3886200"/>
            <a:ext cx="2458278" cy="2488494"/>
          </a:xfrm>
          <a:prstGeom prst="roundRect">
            <a:avLst>
              <a:gd name="adj" fmla="val 22904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200" dirty="0"/>
              <a:t>In our example, </a:t>
            </a:r>
          </a:p>
          <a:p>
            <a:pPr algn="ctr"/>
            <a:r>
              <a:rPr lang="en-US" sz="2200" dirty="0"/>
              <a:t>this will throw out ~40% of the data. Not good.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461E9C63-4C08-46C9-BADE-00E86EB0DC90}"/>
              </a:ext>
            </a:extLst>
          </p:cNvPr>
          <p:cNvSpPr/>
          <p:nvPr/>
        </p:nvSpPr>
        <p:spPr>
          <a:xfrm>
            <a:off x="4305300" y="1676400"/>
            <a:ext cx="2458278" cy="2488494"/>
          </a:xfrm>
          <a:prstGeom prst="roundRect">
            <a:avLst>
              <a:gd name="adj" fmla="val 22904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200" dirty="0"/>
              <a:t>Assume missing values are likely to be close to e.g., the mean value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B06A53FE-1347-40E3-971A-F6C1E42FAF07}"/>
              </a:ext>
            </a:extLst>
          </p:cNvPr>
          <p:cNvSpPr/>
          <p:nvPr/>
        </p:nvSpPr>
        <p:spPr>
          <a:xfrm>
            <a:off x="4991100" y="3886200"/>
            <a:ext cx="2458278" cy="2488494"/>
          </a:xfrm>
          <a:prstGeom prst="roundRect">
            <a:avLst>
              <a:gd name="adj" fmla="val 22904"/>
            </a:avLst>
          </a:prstGeom>
          <a:solidFill>
            <a:srgbClr val="005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200" dirty="0"/>
              <a:t>This can be done with </a:t>
            </a:r>
            <a:r>
              <a:rPr lang="en-US" sz="2200" i="1" dirty="0" err="1"/>
              <a:t>SimpleImputer</a:t>
            </a:r>
            <a:endParaRPr lang="en-US" sz="2200" dirty="0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B7532F40-E2A2-4917-B482-978AA639D051}"/>
              </a:ext>
            </a:extLst>
          </p:cNvPr>
          <p:cNvSpPr/>
          <p:nvPr/>
        </p:nvSpPr>
        <p:spPr>
          <a:xfrm>
            <a:off x="7828722" y="1676400"/>
            <a:ext cx="2458278" cy="2488494"/>
          </a:xfrm>
          <a:prstGeom prst="roundRect">
            <a:avLst>
              <a:gd name="adj" fmla="val 22904"/>
            </a:avLst>
          </a:prstGeom>
          <a:solidFill>
            <a:srgbClr val="A568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200" dirty="0"/>
              <a:t>Assume the missing value of an instance is similar to its neighbors’ value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AFEB5FB5-9213-4A01-BBD2-2F163461523B}"/>
              </a:ext>
            </a:extLst>
          </p:cNvPr>
          <p:cNvSpPr/>
          <p:nvPr/>
        </p:nvSpPr>
        <p:spPr>
          <a:xfrm>
            <a:off x="8514522" y="3886200"/>
            <a:ext cx="2458278" cy="2488494"/>
          </a:xfrm>
          <a:prstGeom prst="roundRect">
            <a:avLst>
              <a:gd name="adj" fmla="val 22904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200" dirty="0"/>
              <a:t>This can be done with </a:t>
            </a:r>
            <a:r>
              <a:rPr lang="en-US" sz="2200" i="1" dirty="0" err="1"/>
              <a:t>KNNImputer</a:t>
            </a:r>
            <a:endParaRPr lang="en-US" sz="2200" dirty="0"/>
          </a:p>
        </p:txBody>
      </p:sp>
      <p:sp>
        <p:nvSpPr>
          <p:cNvPr id="36" name="Speech Bubble: Rectangle with Corners Rounded 35">
            <a:extLst>
              <a:ext uri="{FF2B5EF4-FFF2-40B4-BE49-F238E27FC236}">
                <a16:creationId xmlns:a16="http://schemas.microsoft.com/office/drawing/2014/main" id="{685A862B-23BD-4090-9DF1-2E65DF18A4C9}"/>
              </a:ext>
            </a:extLst>
          </p:cNvPr>
          <p:cNvSpPr/>
          <p:nvPr/>
        </p:nvSpPr>
        <p:spPr>
          <a:xfrm>
            <a:off x="7835348" y="5514619"/>
            <a:ext cx="1257299" cy="1130654"/>
          </a:xfrm>
          <a:prstGeom prst="wedgeRoundRectCallout">
            <a:avLst>
              <a:gd name="adj1" fmla="val 67358"/>
              <a:gd name="adj2" fmla="val -46894"/>
              <a:gd name="adj3" fmla="val 16667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K-Nearest Neighbor</a:t>
            </a:r>
          </a:p>
        </p:txBody>
      </p:sp>
    </p:spTree>
    <p:extLst>
      <p:ext uri="{BB962C8B-B14F-4D97-AF65-F5344CB8AC3E}">
        <p14:creationId xmlns:p14="http://schemas.microsoft.com/office/powerpoint/2010/main" val="182868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14D48-10A6-4B25-B153-6DADE146E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4: Feature engineering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12A81B-73F4-456D-9990-D1C170CB3A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142999"/>
            <a:ext cx="10972800" cy="5349875"/>
          </a:xfrm>
        </p:spPr>
        <p:txBody>
          <a:bodyPr/>
          <a:lstStyle/>
          <a:p>
            <a:r>
              <a:rPr lang="en-US" dirty="0"/>
              <a:t>4.2 Data imbalance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852907-98C3-43F6-97AB-9A662F355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F0C5B7DA-EA9C-40D3-BBCC-BB3687C5AFA4}"/>
              </a:ext>
            </a:extLst>
          </p:cNvPr>
          <p:cNvSpPr/>
          <p:nvPr/>
        </p:nvSpPr>
        <p:spPr>
          <a:xfrm>
            <a:off x="609600" y="1676400"/>
            <a:ext cx="2458278" cy="2488494"/>
          </a:xfrm>
          <a:prstGeom prst="roundRect">
            <a:avLst>
              <a:gd name="adj" fmla="val 22904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200" dirty="0"/>
              <a:t>In </a:t>
            </a:r>
            <a:r>
              <a:rPr lang="en-US" sz="2200" dirty="0" err="1"/>
              <a:t>train_keep_imp</a:t>
            </a:r>
            <a:endParaRPr lang="en-US" sz="2200" dirty="0"/>
          </a:p>
          <a:p>
            <a:pPr algn="ctr"/>
            <a:endParaRPr lang="en-US" sz="2200" dirty="0"/>
          </a:p>
          <a:p>
            <a:pPr algn="ctr"/>
            <a:r>
              <a:rPr lang="en-US" sz="2200" dirty="0"/>
              <a:t>Class 0: 1529 (85%)</a:t>
            </a:r>
          </a:p>
          <a:p>
            <a:pPr algn="ctr"/>
            <a:r>
              <a:rPr lang="en-US" sz="2200" dirty="0"/>
              <a:t>Class 1: 272 (15%)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7058BDE5-B8B7-4AF5-83B5-E4A35E35B327}"/>
              </a:ext>
            </a:extLst>
          </p:cNvPr>
          <p:cNvSpPr/>
          <p:nvPr/>
        </p:nvSpPr>
        <p:spPr>
          <a:xfrm>
            <a:off x="965752" y="3886200"/>
            <a:ext cx="2458278" cy="2488494"/>
          </a:xfrm>
          <a:prstGeom prst="roundRect">
            <a:avLst>
              <a:gd name="adj" fmla="val 22904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200" dirty="0"/>
              <a:t>Model will be biased toward one class.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461E9C63-4C08-46C9-BADE-00E86EB0DC90}"/>
              </a:ext>
            </a:extLst>
          </p:cNvPr>
          <p:cNvSpPr/>
          <p:nvPr/>
        </p:nvSpPr>
        <p:spPr>
          <a:xfrm>
            <a:off x="3327952" y="1676400"/>
            <a:ext cx="2458278" cy="2488494"/>
          </a:xfrm>
          <a:prstGeom prst="roundRect">
            <a:avLst>
              <a:gd name="adj" fmla="val 22904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200" dirty="0"/>
              <a:t>Strategy 1:</a:t>
            </a:r>
          </a:p>
          <a:p>
            <a:pPr algn="ctr"/>
            <a:r>
              <a:rPr lang="en-US" sz="2200" dirty="0"/>
              <a:t>Down-sample</a:t>
            </a:r>
          </a:p>
          <a:p>
            <a:pPr algn="ctr"/>
            <a:endParaRPr lang="en-US" sz="2200" dirty="0"/>
          </a:p>
          <a:p>
            <a:pPr algn="ctr"/>
            <a:r>
              <a:rPr lang="en-US" sz="2200" dirty="0"/>
              <a:t>Class 0: 272 (50%)</a:t>
            </a:r>
          </a:p>
          <a:p>
            <a:pPr algn="ctr"/>
            <a:r>
              <a:rPr lang="en-US" sz="2200" dirty="0"/>
              <a:t>Class 1: 272 (50%)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B06A53FE-1347-40E3-971A-F6C1E42FAF07}"/>
              </a:ext>
            </a:extLst>
          </p:cNvPr>
          <p:cNvSpPr/>
          <p:nvPr/>
        </p:nvSpPr>
        <p:spPr>
          <a:xfrm>
            <a:off x="3684104" y="3886200"/>
            <a:ext cx="2458278" cy="2488494"/>
          </a:xfrm>
          <a:prstGeom prst="roundRect">
            <a:avLst>
              <a:gd name="adj" fmla="val 22904"/>
            </a:avLst>
          </a:prstGeom>
          <a:solidFill>
            <a:srgbClr val="005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200" dirty="0"/>
              <a:t>Many valuable instances are thrown out, lead to underfitting.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B7532F40-E2A2-4917-B482-978AA639D051}"/>
              </a:ext>
            </a:extLst>
          </p:cNvPr>
          <p:cNvSpPr/>
          <p:nvPr/>
        </p:nvSpPr>
        <p:spPr>
          <a:xfrm>
            <a:off x="6071152" y="1639957"/>
            <a:ext cx="2458278" cy="2488494"/>
          </a:xfrm>
          <a:prstGeom prst="roundRect">
            <a:avLst>
              <a:gd name="adj" fmla="val 22904"/>
            </a:avLst>
          </a:prstGeom>
          <a:solidFill>
            <a:srgbClr val="A568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200" dirty="0"/>
              <a:t>Strategy 2:</a:t>
            </a:r>
          </a:p>
          <a:p>
            <a:pPr algn="ctr"/>
            <a:r>
              <a:rPr lang="en-US" sz="2200" dirty="0"/>
              <a:t>Up-sample</a:t>
            </a:r>
          </a:p>
          <a:p>
            <a:pPr algn="ctr"/>
            <a:endParaRPr lang="en-US" sz="2200" dirty="0"/>
          </a:p>
          <a:p>
            <a:pPr algn="ctr"/>
            <a:r>
              <a:rPr lang="en-US" sz="2200" dirty="0"/>
              <a:t>Class 0: 1529 (50%)</a:t>
            </a:r>
          </a:p>
          <a:p>
            <a:pPr algn="ctr"/>
            <a:r>
              <a:rPr lang="en-US" sz="2200" dirty="0"/>
              <a:t>Class 1: 1529 (50%)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AFEB5FB5-9213-4A01-BBD2-2F163461523B}"/>
              </a:ext>
            </a:extLst>
          </p:cNvPr>
          <p:cNvSpPr/>
          <p:nvPr/>
        </p:nvSpPr>
        <p:spPr>
          <a:xfrm>
            <a:off x="6427304" y="3849757"/>
            <a:ext cx="2458278" cy="2488494"/>
          </a:xfrm>
          <a:prstGeom prst="roundRect">
            <a:avLst>
              <a:gd name="adj" fmla="val 22904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200" dirty="0"/>
              <a:t>Existing data is reused, lead to overfitting.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CDD629F2-C40A-4B22-A494-DCE605C85AC3}"/>
              </a:ext>
            </a:extLst>
          </p:cNvPr>
          <p:cNvSpPr/>
          <p:nvPr/>
        </p:nvSpPr>
        <p:spPr>
          <a:xfrm>
            <a:off x="8839200" y="1639957"/>
            <a:ext cx="2458278" cy="2488494"/>
          </a:xfrm>
          <a:prstGeom prst="roundRect">
            <a:avLst>
              <a:gd name="adj" fmla="val 22904"/>
            </a:avLst>
          </a:prstGeom>
          <a:solidFill>
            <a:srgbClr val="D488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200" dirty="0"/>
              <a:t>Strategy 3:</a:t>
            </a:r>
          </a:p>
          <a:p>
            <a:pPr algn="ctr"/>
            <a:r>
              <a:rPr lang="en-US" sz="2200" dirty="0"/>
              <a:t>Mixed</a:t>
            </a:r>
          </a:p>
          <a:p>
            <a:pPr algn="ctr"/>
            <a:endParaRPr lang="en-US" sz="2200" dirty="0"/>
          </a:p>
          <a:p>
            <a:pPr algn="ctr"/>
            <a:r>
              <a:rPr lang="en-US" sz="2200" dirty="0"/>
              <a:t>Class 0: 611 (50%)</a:t>
            </a:r>
          </a:p>
          <a:p>
            <a:pPr algn="ctr"/>
            <a:r>
              <a:rPr lang="en-US" sz="2200" dirty="0"/>
              <a:t>Class 1: 611 (50%)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CBF297EE-902A-4A34-9045-418B453CC4CA}"/>
              </a:ext>
            </a:extLst>
          </p:cNvPr>
          <p:cNvSpPr/>
          <p:nvPr/>
        </p:nvSpPr>
        <p:spPr>
          <a:xfrm>
            <a:off x="9195352" y="3849757"/>
            <a:ext cx="2458278" cy="2488494"/>
          </a:xfrm>
          <a:prstGeom prst="roundRect">
            <a:avLst>
              <a:gd name="adj" fmla="val 22904"/>
            </a:avLst>
          </a:prstGeom>
          <a:solidFill>
            <a:srgbClr val="AA3F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200" dirty="0"/>
              <a:t>Tried to mitigate both issues with the middle ground. Not guaranteed to work.</a:t>
            </a:r>
          </a:p>
        </p:txBody>
      </p:sp>
    </p:spTree>
    <p:extLst>
      <p:ext uri="{BB962C8B-B14F-4D97-AF65-F5344CB8AC3E}">
        <p14:creationId xmlns:p14="http://schemas.microsoft.com/office/powerpoint/2010/main" val="2993027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12" grpId="0" animBg="1"/>
      <p:bldP spid="1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14D48-10A6-4B25-B153-6DADE146E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4: Feature engineering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12A81B-73F4-456D-9990-D1C170CB3A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142999"/>
            <a:ext cx="10972800" cy="5349875"/>
          </a:xfrm>
        </p:spPr>
        <p:txBody>
          <a:bodyPr/>
          <a:lstStyle/>
          <a:p>
            <a:r>
              <a:rPr lang="en-US" dirty="0"/>
              <a:t>4.3 Data scaling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852907-98C3-43F6-97AB-9A662F355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66DA5AE-E2FE-408F-9CE6-6C5FB00008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66" y="2057400"/>
            <a:ext cx="5866045" cy="3713647"/>
          </a:xfrm>
          <a:prstGeom prst="rect">
            <a:avLst/>
          </a:prstGeom>
        </p:spPr>
      </p:pic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5C9D2DC0-04DD-40BD-B768-DCA0AC689607}"/>
              </a:ext>
            </a:extLst>
          </p:cNvPr>
          <p:cNvSpPr/>
          <p:nvPr/>
        </p:nvSpPr>
        <p:spPr>
          <a:xfrm>
            <a:off x="263593" y="3817084"/>
            <a:ext cx="5647595" cy="364413"/>
          </a:xfrm>
          <a:prstGeom prst="roundRect">
            <a:avLst>
              <a:gd name="adj" fmla="val 50000"/>
            </a:avLst>
          </a:prstGeom>
          <a:noFill/>
          <a:ln w="38100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573E6502-F4B1-4708-B455-6B9C3D67C2AD}"/>
              </a:ext>
            </a:extLst>
          </p:cNvPr>
          <p:cNvSpPr/>
          <p:nvPr/>
        </p:nvSpPr>
        <p:spPr>
          <a:xfrm>
            <a:off x="274871" y="5441012"/>
            <a:ext cx="5647595" cy="364413"/>
          </a:xfrm>
          <a:prstGeom prst="roundRect">
            <a:avLst>
              <a:gd name="adj" fmla="val 50000"/>
            </a:avLst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0714A45-6F9E-4713-8432-96FE9B0886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7207" y="2065867"/>
            <a:ext cx="5782459" cy="3705556"/>
          </a:xfrm>
          <a:prstGeom prst="rect">
            <a:avLst/>
          </a:prstGeom>
        </p:spPr>
      </p:pic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53AC11B9-B804-4747-B7B1-A2736E703674}"/>
              </a:ext>
            </a:extLst>
          </p:cNvPr>
          <p:cNvSpPr/>
          <p:nvPr/>
        </p:nvSpPr>
        <p:spPr>
          <a:xfrm>
            <a:off x="274871" y="4579119"/>
            <a:ext cx="5647595" cy="364413"/>
          </a:xfrm>
          <a:prstGeom prst="roundRect">
            <a:avLst>
              <a:gd name="adj" fmla="val 50000"/>
            </a:avLst>
          </a:prstGeom>
          <a:noFill/>
          <a:ln w="3810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95D9EE3E-9781-41A0-8A4F-E5662F0EC96F}"/>
              </a:ext>
            </a:extLst>
          </p:cNvPr>
          <p:cNvSpPr/>
          <p:nvPr/>
        </p:nvSpPr>
        <p:spPr>
          <a:xfrm>
            <a:off x="5994399" y="2649030"/>
            <a:ext cx="426110" cy="2808915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A1CD2615-0161-489B-9AB9-78145F19CAFD}"/>
              </a:ext>
            </a:extLst>
          </p:cNvPr>
          <p:cNvSpPr/>
          <p:nvPr/>
        </p:nvSpPr>
        <p:spPr>
          <a:xfrm>
            <a:off x="6478455" y="3785475"/>
            <a:ext cx="5647595" cy="364413"/>
          </a:xfrm>
          <a:prstGeom prst="roundRect">
            <a:avLst>
              <a:gd name="adj" fmla="val 50000"/>
            </a:avLst>
          </a:prstGeom>
          <a:noFill/>
          <a:ln w="38100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2BD1C836-A537-4FA3-B06A-C36ECA077BDA}"/>
              </a:ext>
            </a:extLst>
          </p:cNvPr>
          <p:cNvSpPr/>
          <p:nvPr/>
        </p:nvSpPr>
        <p:spPr>
          <a:xfrm>
            <a:off x="6489733" y="5409403"/>
            <a:ext cx="5647595" cy="364413"/>
          </a:xfrm>
          <a:prstGeom prst="roundRect">
            <a:avLst>
              <a:gd name="adj" fmla="val 50000"/>
            </a:avLst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E4EF6FA3-98D0-4C6F-8966-B1E6E4A976F8}"/>
              </a:ext>
            </a:extLst>
          </p:cNvPr>
          <p:cNvSpPr/>
          <p:nvPr/>
        </p:nvSpPr>
        <p:spPr>
          <a:xfrm>
            <a:off x="6489733" y="4547510"/>
            <a:ext cx="5647595" cy="364413"/>
          </a:xfrm>
          <a:prstGeom prst="roundRect">
            <a:avLst>
              <a:gd name="adj" fmla="val 50000"/>
            </a:avLst>
          </a:prstGeom>
          <a:noFill/>
          <a:ln w="3810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3871B3D-1389-E067-1BFB-B2C27B8F4B41}"/>
              </a:ext>
            </a:extLst>
          </p:cNvPr>
          <p:cNvSpPr txBox="1"/>
          <p:nvPr/>
        </p:nvSpPr>
        <p:spPr>
          <a:xfrm>
            <a:off x="6367207" y="1668245"/>
            <a:ext cx="4775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After scaling / normalization / standardization</a:t>
            </a:r>
          </a:p>
        </p:txBody>
      </p:sp>
    </p:spTree>
    <p:extLst>
      <p:ext uri="{BB962C8B-B14F-4D97-AF65-F5344CB8AC3E}">
        <p14:creationId xmlns:p14="http://schemas.microsoft.com/office/powerpoint/2010/main" val="559643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5" grpId="0" animBg="1"/>
      <p:bldP spid="26" grpId="0" animBg="1"/>
      <p:bldP spid="27" grpId="0" animBg="1"/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D6360-169D-4028-B931-A7A929F41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2A8A52-C7AA-476C-B48D-5B6945BF4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46100A3-E0D1-4DB1-91CA-B218A07BE09D}"/>
              </a:ext>
            </a:extLst>
          </p:cNvPr>
          <p:cNvSpPr txBox="1"/>
          <p:nvPr/>
        </p:nvSpPr>
        <p:spPr>
          <a:xfrm>
            <a:off x="6019800" y="2278320"/>
            <a:ext cx="5562600" cy="236988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2000" b="1" dirty="0">
                <a:effectLst/>
              </a:rPr>
              <a:t>Code of conduct - behaviors that will not be tolerated:</a:t>
            </a:r>
            <a:endParaRPr lang="en-US" sz="2000" b="1" dirty="0"/>
          </a:p>
          <a:p>
            <a:pPr marL="457200" indent="-279400">
              <a:buFont typeface="Arial" panose="020B0604020202020204" pitchFamily="34" charset="0"/>
              <a:buChar char="•"/>
            </a:pPr>
            <a:r>
              <a:rPr lang="en-US" dirty="0"/>
              <a:t>Any form of d</a:t>
            </a:r>
            <a:r>
              <a:rPr lang="en-US" dirty="0">
                <a:effectLst/>
              </a:rPr>
              <a:t>iscrimination, e.g., based on gender, race, sexual orientation, age, or others.</a:t>
            </a:r>
          </a:p>
          <a:p>
            <a:pPr marL="457200" indent="-279400">
              <a:buFont typeface="Arial" panose="020B0604020202020204" pitchFamily="34" charset="0"/>
              <a:buChar char="•"/>
            </a:pPr>
            <a:r>
              <a:rPr lang="en-US" dirty="0"/>
              <a:t>Any form of</a:t>
            </a:r>
            <a:r>
              <a:rPr lang="en-US" dirty="0">
                <a:effectLst/>
              </a:rPr>
              <a:t> harassment, e.g., sexual, verbal, bullying or others </a:t>
            </a:r>
          </a:p>
          <a:p>
            <a:pPr marL="457200" indent="-279400">
              <a:buFont typeface="Arial" panose="020B0604020202020204" pitchFamily="34" charset="0"/>
              <a:buChar char="•"/>
            </a:pPr>
            <a:r>
              <a:rPr lang="en-US" dirty="0">
                <a:effectLst/>
              </a:rPr>
              <a:t>Offensive language or behavior</a:t>
            </a:r>
          </a:p>
          <a:p>
            <a:pPr marL="457200" indent="-279400">
              <a:buFont typeface="Arial" panose="020B0604020202020204" pitchFamily="34" charset="0"/>
              <a:buChar char="•"/>
            </a:pPr>
            <a:r>
              <a:rPr lang="en-US" dirty="0"/>
              <a:t>D</a:t>
            </a:r>
            <a:r>
              <a:rPr lang="en-US" dirty="0">
                <a:effectLst/>
              </a:rPr>
              <a:t>eliberate intimidation, sustained disruption.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4E3AF94-6E6F-4EC1-8A75-73C99EEF970B}"/>
              </a:ext>
            </a:extLst>
          </p:cNvPr>
          <p:cNvSpPr txBox="1"/>
          <p:nvPr/>
        </p:nvSpPr>
        <p:spPr>
          <a:xfrm>
            <a:off x="609600" y="2278320"/>
            <a:ext cx="5181600" cy="233910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2000" b="1" dirty="0"/>
              <a:t>Resource for today’s workshop</a:t>
            </a:r>
            <a:r>
              <a:rPr lang="en-US" sz="2000" b="1" dirty="0">
                <a:effectLst/>
              </a:rPr>
              <a:t>:</a:t>
            </a:r>
            <a:endParaRPr lang="en-US" sz="2000" b="1" dirty="0"/>
          </a:p>
          <a:p>
            <a:pPr marL="457200" indent="-279400">
              <a:buFont typeface="Arial" panose="020B0604020202020204" pitchFamily="34" charset="0"/>
              <a:buChar char="•"/>
            </a:pPr>
            <a:r>
              <a:rPr lang="en-US" dirty="0"/>
              <a:t>Instruction</a:t>
            </a:r>
          </a:p>
          <a:p>
            <a:pPr marL="457200" indent="-279400">
              <a:buFont typeface="Arial" panose="020B0604020202020204" pitchFamily="34" charset="0"/>
              <a:buChar char="•"/>
            </a:pPr>
            <a:r>
              <a:rPr lang="en-US" dirty="0"/>
              <a:t>The pre-workshop Jupyter notebook</a:t>
            </a:r>
          </a:p>
          <a:p>
            <a:pPr marL="457200" indent="-279400">
              <a:buFont typeface="Arial" panose="020B0604020202020204" pitchFamily="34" charset="0"/>
              <a:buChar char="•"/>
            </a:pPr>
            <a:r>
              <a:rPr lang="en-US" dirty="0">
                <a:effectLst/>
              </a:rPr>
              <a:t>The workshop Jupyter notebook and dataset</a:t>
            </a:r>
          </a:p>
          <a:p>
            <a:pPr marL="457200" indent="-279400">
              <a:buFont typeface="Arial" panose="020B0604020202020204" pitchFamily="34" charset="0"/>
              <a:buChar char="•"/>
            </a:pPr>
            <a:r>
              <a:rPr lang="en-US" dirty="0"/>
              <a:t>This PowerPoint</a:t>
            </a:r>
          </a:p>
          <a:p>
            <a:pPr marL="457200" indent="-279400">
              <a:buFont typeface="Arial" panose="020B0604020202020204" pitchFamily="34" charset="0"/>
              <a:buChar char="•"/>
            </a:pPr>
            <a:endParaRPr lang="en-US" dirty="0">
              <a:hlinkClick r:id="rId2"/>
            </a:endParaRPr>
          </a:p>
          <a:p>
            <a:pPr marL="457200" indent="-279400">
              <a:buFont typeface="Arial" panose="020B0604020202020204" pitchFamily="34" charset="0"/>
              <a:buChar char="•"/>
            </a:pPr>
            <a:endParaRPr lang="en-US" dirty="0">
              <a:hlinkClick r:id="rId2"/>
            </a:endParaRPr>
          </a:p>
          <a:p>
            <a:r>
              <a:rPr lang="en-US" dirty="0">
                <a:hlinkClick r:id="rId2"/>
              </a:rPr>
              <a:t>https://github.com/ShiuLab/ML_workshop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2548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3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5919DF92-5245-42E7-A92E-0E2A89EDD913}"/>
              </a:ext>
            </a:extLst>
          </p:cNvPr>
          <p:cNvSpPr/>
          <p:nvPr/>
        </p:nvSpPr>
        <p:spPr>
          <a:xfrm>
            <a:off x="3951860" y="1681041"/>
            <a:ext cx="3941585" cy="2410745"/>
          </a:xfrm>
          <a:prstGeom prst="ellipse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E32CF68-F8E4-494A-9A0B-611B3DCF6B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598" y="1142999"/>
            <a:ext cx="10439402" cy="5349875"/>
          </a:xfrm>
        </p:spPr>
        <p:txBody>
          <a:bodyPr/>
          <a:lstStyle/>
          <a:p>
            <a:r>
              <a:rPr lang="en-US" dirty="0"/>
              <a:t>Choose among </a:t>
            </a:r>
            <a:r>
              <a:rPr lang="en-US" dirty="0">
                <a:solidFill>
                  <a:srgbClr val="C00000"/>
                </a:solidFill>
              </a:rPr>
              <a:t>candidate models to find the best one</a:t>
            </a:r>
            <a:endParaRPr lang="en-US" i="1" u="sng" dirty="0">
              <a:solidFill>
                <a:srgbClr val="C00000"/>
              </a:solidFill>
            </a:endParaRPr>
          </a:p>
        </p:txBody>
      </p:sp>
      <p:sp>
        <p:nvSpPr>
          <p:cNvPr id="51" name="Arrow: Bent 50">
            <a:extLst>
              <a:ext uri="{FF2B5EF4-FFF2-40B4-BE49-F238E27FC236}">
                <a16:creationId xmlns:a16="http://schemas.microsoft.com/office/drawing/2014/main" id="{9AA12335-6DCD-442B-9DAD-2FED10315E6C}"/>
              </a:ext>
            </a:extLst>
          </p:cNvPr>
          <p:cNvSpPr/>
          <p:nvPr/>
        </p:nvSpPr>
        <p:spPr>
          <a:xfrm flipV="1">
            <a:off x="8001000" y="3820777"/>
            <a:ext cx="990600" cy="1417854"/>
          </a:xfrm>
          <a:prstGeom prst="bentArrow">
            <a:avLst>
              <a:gd name="adj1" fmla="val 35736"/>
              <a:gd name="adj2" fmla="val 17868"/>
              <a:gd name="adj3" fmla="val 10048"/>
              <a:gd name="adj4" fmla="val 72986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5: Model/algorithm selection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2026865" y="2626235"/>
            <a:ext cx="2229020" cy="1311363"/>
            <a:chOff x="563657" y="1956397"/>
            <a:chExt cx="2229020" cy="1311363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44C01394-443D-4EFF-B235-F5F53AE462D8}"/>
                </a:ext>
              </a:extLst>
            </p:cNvPr>
            <p:cNvSpPr/>
            <p:nvPr/>
          </p:nvSpPr>
          <p:spPr>
            <a:xfrm>
              <a:off x="1592761" y="1956397"/>
              <a:ext cx="1199916" cy="1311363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b="1" i="1" dirty="0"/>
                <a:t>Training</a:t>
              </a:r>
              <a:r>
                <a:rPr lang="en-US" sz="2000" dirty="0"/>
                <a:t> </a:t>
              </a:r>
            </a:p>
            <a:p>
              <a:pPr algn="ctr"/>
              <a:r>
                <a:rPr lang="en-US" sz="2000" dirty="0"/>
                <a:t>data</a:t>
              </a:r>
            </a:p>
          </p:txBody>
        </p:sp>
        <p:sp>
          <p:nvSpPr>
            <p:cNvPr id="4" name="Arrow: Bent 3">
              <a:extLst>
                <a:ext uri="{FF2B5EF4-FFF2-40B4-BE49-F238E27FC236}">
                  <a16:creationId xmlns:a16="http://schemas.microsoft.com/office/drawing/2014/main" id="{BD671597-1113-4063-8054-20C190FF8768}"/>
                </a:ext>
              </a:extLst>
            </p:cNvPr>
            <p:cNvSpPr/>
            <p:nvPr/>
          </p:nvSpPr>
          <p:spPr>
            <a:xfrm>
              <a:off x="563657" y="2205907"/>
              <a:ext cx="1027052" cy="817971"/>
            </a:xfrm>
            <a:prstGeom prst="bentArrow">
              <a:avLst>
                <a:gd name="adj1" fmla="val 43439"/>
                <a:gd name="adj2" fmla="val 43495"/>
                <a:gd name="adj3" fmla="val 10048"/>
                <a:gd name="adj4" fmla="val 62189"/>
              </a:avLst>
            </a:prstGeom>
            <a:solidFill>
              <a:srgbClr val="BFBF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E730D62-2359-4BE8-9DD0-0CC1C6821B25}"/>
                </a:ext>
              </a:extLst>
            </p:cNvPr>
            <p:cNvSpPr txBox="1"/>
            <p:nvPr/>
          </p:nvSpPr>
          <p:spPr>
            <a:xfrm>
              <a:off x="828621" y="2370660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80%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2026865" y="4403638"/>
            <a:ext cx="2232085" cy="1311363"/>
            <a:chOff x="563657" y="3733800"/>
            <a:chExt cx="2232085" cy="1311363"/>
          </a:xfrm>
          <a:solidFill>
            <a:schemeClr val="bg1">
              <a:lumMod val="75000"/>
            </a:schemeClr>
          </a:solidFill>
        </p:grpSpPr>
        <p:sp>
          <p:nvSpPr>
            <p:cNvPr id="30" name="Arrow: Bent 29">
              <a:extLst>
                <a:ext uri="{FF2B5EF4-FFF2-40B4-BE49-F238E27FC236}">
                  <a16:creationId xmlns:a16="http://schemas.microsoft.com/office/drawing/2014/main" id="{3D3D8A5C-62B2-4CF6-B9CB-0D584C745673}"/>
                </a:ext>
              </a:extLst>
            </p:cNvPr>
            <p:cNvSpPr/>
            <p:nvPr/>
          </p:nvSpPr>
          <p:spPr>
            <a:xfrm flipV="1">
              <a:off x="563657" y="3948422"/>
              <a:ext cx="1027052" cy="817971"/>
            </a:xfrm>
            <a:prstGeom prst="bentArrow">
              <a:avLst>
                <a:gd name="adj1" fmla="val 43439"/>
                <a:gd name="adj2" fmla="val 43495"/>
                <a:gd name="adj3" fmla="val 10048"/>
                <a:gd name="adj4" fmla="val 6218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4328261-A2A8-444C-9298-897224C08B58}"/>
                </a:ext>
              </a:extLst>
            </p:cNvPr>
            <p:cNvSpPr txBox="1"/>
            <p:nvPr/>
          </p:nvSpPr>
          <p:spPr>
            <a:xfrm>
              <a:off x="828620" y="4199461"/>
              <a:ext cx="646331" cy="3693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20%</a:t>
              </a:r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8C4DD0C0-6AB9-4E27-B877-9001FD5A7EC3}"/>
                </a:ext>
              </a:extLst>
            </p:cNvPr>
            <p:cNvSpPr/>
            <p:nvPr/>
          </p:nvSpPr>
          <p:spPr>
            <a:xfrm>
              <a:off x="1595826" y="3733800"/>
              <a:ext cx="1199916" cy="1311363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b="1" i="1" dirty="0"/>
                <a:t>Testing</a:t>
              </a:r>
              <a:r>
                <a:rPr lang="en-US" sz="2000" dirty="0"/>
                <a:t> </a:t>
              </a:r>
            </a:p>
            <a:p>
              <a:pPr algn="ctr"/>
              <a:r>
                <a:rPr lang="en-US" sz="2000" dirty="0"/>
                <a:t>data</a:t>
              </a:r>
            </a:p>
          </p:txBody>
        </p:sp>
      </p:grpSp>
      <p:sp>
        <p:nvSpPr>
          <p:cNvPr id="48" name="Arrow: Right 47">
            <a:extLst>
              <a:ext uri="{FF2B5EF4-FFF2-40B4-BE49-F238E27FC236}">
                <a16:creationId xmlns:a16="http://schemas.microsoft.com/office/drawing/2014/main" id="{D84FCD50-217C-4EE9-BFFB-E4FC8E96D428}"/>
              </a:ext>
            </a:extLst>
          </p:cNvPr>
          <p:cNvSpPr/>
          <p:nvPr/>
        </p:nvSpPr>
        <p:spPr>
          <a:xfrm>
            <a:off x="4264067" y="4648249"/>
            <a:ext cx="5023449" cy="810448"/>
          </a:xfrm>
          <a:prstGeom prst="rightArrow">
            <a:avLst>
              <a:gd name="adj1" fmla="val 50000"/>
              <a:gd name="adj2" fmla="val 34019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9D302FD5-DF9F-4707-8E79-3EA189D1E14E}"/>
              </a:ext>
            </a:extLst>
          </p:cNvPr>
          <p:cNvSpPr/>
          <p:nvPr/>
        </p:nvSpPr>
        <p:spPr>
          <a:xfrm>
            <a:off x="9296400" y="4403638"/>
            <a:ext cx="1199916" cy="1311363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Model</a:t>
            </a:r>
          </a:p>
          <a:p>
            <a:pPr algn="ctr"/>
            <a:r>
              <a:rPr lang="en-US" sz="2000" dirty="0"/>
              <a:t>Perform-</a:t>
            </a:r>
          </a:p>
          <a:p>
            <a:pPr algn="ctr"/>
            <a:r>
              <a:rPr lang="en-US" sz="2000" dirty="0" err="1"/>
              <a:t>ance</a:t>
            </a:r>
            <a:endParaRPr lang="en-US" sz="2000" dirty="0"/>
          </a:p>
        </p:txBody>
      </p:sp>
      <p:grpSp>
        <p:nvGrpSpPr>
          <p:cNvPr id="9" name="Group 8"/>
          <p:cNvGrpSpPr/>
          <p:nvPr/>
        </p:nvGrpSpPr>
        <p:grpSpPr>
          <a:xfrm>
            <a:off x="4264066" y="2574838"/>
            <a:ext cx="4498934" cy="1381673"/>
            <a:chOff x="3197266" y="1905000"/>
            <a:chExt cx="4498934" cy="1381673"/>
          </a:xfrm>
        </p:grpSpPr>
        <p:sp>
          <p:nvSpPr>
            <p:cNvPr id="34" name="Arrow: Right 33">
              <a:extLst>
                <a:ext uri="{FF2B5EF4-FFF2-40B4-BE49-F238E27FC236}">
                  <a16:creationId xmlns:a16="http://schemas.microsoft.com/office/drawing/2014/main" id="{797B614B-9947-48D3-951B-B157FA6C3B3E}"/>
                </a:ext>
              </a:extLst>
            </p:cNvPr>
            <p:cNvSpPr/>
            <p:nvPr/>
          </p:nvSpPr>
          <p:spPr>
            <a:xfrm>
              <a:off x="3197266" y="2157311"/>
              <a:ext cx="3317175" cy="810448"/>
            </a:xfrm>
            <a:prstGeom prst="rightArrow">
              <a:avLst>
                <a:gd name="adj1" fmla="val 50000"/>
                <a:gd name="adj2" fmla="val 15244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5E48F730-6D1E-4F03-9F86-36101BCD30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flipH="1">
              <a:off x="4572000" y="2185119"/>
              <a:ext cx="632734" cy="754831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2A11034-0536-411E-B6CA-8543D693EB29}"/>
                </a:ext>
              </a:extLst>
            </p:cNvPr>
            <p:cNvSpPr txBox="1"/>
            <p:nvPr/>
          </p:nvSpPr>
          <p:spPr>
            <a:xfrm>
              <a:off x="4391953" y="2917341"/>
              <a:ext cx="10096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Training</a:t>
              </a:r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337CB901-9980-4E55-9028-CAEAD0F516C2}"/>
                </a:ext>
              </a:extLst>
            </p:cNvPr>
            <p:cNvSpPr/>
            <p:nvPr/>
          </p:nvSpPr>
          <p:spPr>
            <a:xfrm>
              <a:off x="6496284" y="1905000"/>
              <a:ext cx="1199916" cy="1311363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dirty="0"/>
                <a:t>Output:</a:t>
              </a:r>
            </a:p>
            <a:p>
              <a:pPr algn="ctr"/>
              <a:r>
                <a:rPr lang="en-US" sz="2000" dirty="0"/>
                <a:t>ML</a:t>
              </a:r>
            </a:p>
            <a:p>
              <a:pPr algn="ctr"/>
              <a:r>
                <a:rPr lang="en-US" sz="2000" dirty="0"/>
                <a:t>model</a:t>
              </a:r>
            </a:p>
          </p:txBody>
        </p:sp>
      </p:grp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8E84B58A-AC70-4E28-BD33-5775C77D799C}"/>
              </a:ext>
            </a:extLst>
          </p:cNvPr>
          <p:cNvSpPr/>
          <p:nvPr/>
        </p:nvSpPr>
        <p:spPr>
          <a:xfrm>
            <a:off x="1574239" y="3489238"/>
            <a:ext cx="1197864" cy="131136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dirty="0"/>
              <a:t>Input:</a:t>
            </a:r>
          </a:p>
          <a:p>
            <a:pPr algn="ctr"/>
            <a:r>
              <a:rPr lang="en-US" sz="1600" dirty="0"/>
              <a:t>all instances</a:t>
            </a:r>
          </a:p>
          <a:p>
            <a:pPr algn="ctr"/>
            <a:r>
              <a:rPr lang="en-US" sz="1600" b="1" i="1" u="sng" dirty="0"/>
              <a:t>all</a:t>
            </a:r>
            <a:r>
              <a:rPr lang="en-US" sz="1600" dirty="0"/>
              <a:t> features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CFC9F9-0423-4980-8342-E9C3A9954E59}"/>
              </a:ext>
            </a:extLst>
          </p:cNvPr>
          <p:cNvSpPr txBox="1"/>
          <p:nvPr/>
        </p:nvSpPr>
        <p:spPr>
          <a:xfrm>
            <a:off x="6704057" y="4301526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Application</a:t>
            </a:r>
          </a:p>
        </p:txBody>
      </p: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5C0445D8-17AE-4C9F-937A-111B64A79113}"/>
              </a:ext>
            </a:extLst>
          </p:cNvPr>
          <p:cNvSpPr/>
          <p:nvPr/>
        </p:nvSpPr>
        <p:spPr>
          <a:xfrm>
            <a:off x="5865205" y="1871142"/>
            <a:ext cx="1249933" cy="942103"/>
          </a:xfrm>
          <a:prstGeom prst="wedgeRoundRectCallout">
            <a:avLst>
              <a:gd name="adj1" fmla="val 9548"/>
              <a:gd name="adj2" fmla="val 89875"/>
              <a:gd name="adj3" fmla="val 16667"/>
            </a:avLst>
          </a:prstGeom>
          <a:solidFill>
            <a:srgbClr val="00B0F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Model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selection</a:t>
            </a:r>
          </a:p>
        </p:txBody>
      </p:sp>
    </p:spTree>
    <p:extLst>
      <p:ext uri="{BB962C8B-B14F-4D97-AF65-F5344CB8AC3E}">
        <p14:creationId xmlns:p14="http://schemas.microsoft.com/office/powerpoint/2010/main" val="141584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build="p"/>
      <p:bldP spid="1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close up of a map&#10;&#10;Description automatically generated">
            <a:extLst>
              <a:ext uri="{FF2B5EF4-FFF2-40B4-BE49-F238E27FC236}">
                <a16:creationId xmlns:a16="http://schemas.microsoft.com/office/drawing/2014/main" id="{59AD3F01-8B76-414C-AD36-1930034783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1001" y="-152400"/>
            <a:ext cx="13444145" cy="8382000"/>
          </a:xfrm>
          <a:prstGeom prst="rect">
            <a:avLst/>
          </a:prstGeom>
        </p:spPr>
      </p:pic>
      <p:sp>
        <p:nvSpPr>
          <p:cNvPr id="14" name="Rectangle: Rounded Corners 17">
            <a:extLst>
              <a:ext uri="{FF2B5EF4-FFF2-40B4-BE49-F238E27FC236}">
                <a16:creationId xmlns:a16="http://schemas.microsoft.com/office/drawing/2014/main" id="{35E32610-7EDA-4FAA-AE4C-E257F7776728}"/>
              </a:ext>
            </a:extLst>
          </p:cNvPr>
          <p:cNvSpPr/>
          <p:nvPr/>
        </p:nvSpPr>
        <p:spPr>
          <a:xfrm>
            <a:off x="3810000" y="1841617"/>
            <a:ext cx="4877683" cy="3174765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/>
              <a:t>Why would there be many models?</a:t>
            </a:r>
          </a:p>
          <a:p>
            <a:pPr algn="ctr"/>
            <a:endParaRPr lang="en-US" sz="3400" b="1" dirty="0"/>
          </a:p>
          <a:p>
            <a:pPr algn="ctr"/>
            <a:r>
              <a:rPr lang="en-US" sz="3400" i="1" dirty="0"/>
              <a:t>Reason 1: There are a lot of algorithms.</a:t>
            </a:r>
          </a:p>
        </p:txBody>
      </p:sp>
    </p:spTree>
    <p:extLst>
      <p:ext uri="{BB962C8B-B14F-4D97-AF65-F5344CB8AC3E}">
        <p14:creationId xmlns:p14="http://schemas.microsoft.com/office/powerpoint/2010/main" val="1371673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A15DD5-31EC-4959-A016-D96199BAB9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Reason 2: Each algorithm has its own </a:t>
            </a:r>
            <a:r>
              <a:rPr lang="en-US" b="1" i="1" dirty="0">
                <a:solidFill>
                  <a:srgbClr val="0070C0"/>
                </a:solidFill>
              </a:rPr>
              <a:t>hyperparameters</a:t>
            </a:r>
          </a:p>
          <a:p>
            <a:pPr lvl="1"/>
            <a:r>
              <a:rPr lang="en-US" i="0" dirty="0"/>
              <a:t>You need to find out which parameters are the best…</a:t>
            </a:r>
          </a:p>
          <a:p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D214B7-57AF-440D-A5C3-D0EC6BBE34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5: Model/algorithm selection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66CD30-EA45-46DD-9F3F-7C0D8BD133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E7ACFE5D-7720-44A7-8305-BC137191B2F4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E4EFB56-FC79-46FA-B13D-E4C82F388E23}"/>
              </a:ext>
            </a:extLst>
          </p:cNvPr>
          <p:cNvSpPr txBox="1"/>
          <p:nvPr/>
        </p:nvSpPr>
        <p:spPr>
          <a:xfrm>
            <a:off x="1116264" y="2017687"/>
            <a:ext cx="4370136" cy="4657750"/>
          </a:xfrm>
          <a:prstGeom prst="rect">
            <a:avLst/>
          </a:prstGeom>
          <a:solidFill>
            <a:srgbClr val="CCFF66"/>
          </a:solidFill>
        </p:spPr>
        <p:txBody>
          <a:bodyPr wrap="square">
            <a:spAutoFit/>
          </a:bodyPr>
          <a:lstStyle/>
          <a:p>
            <a:pPr>
              <a:lnSpc>
                <a:spcPts val="3600"/>
              </a:lnSpc>
            </a:pPr>
            <a:r>
              <a:rPr lang="en-US" sz="2200" b="1" dirty="0" err="1"/>
              <a:t>RandomForestRegressor</a:t>
            </a:r>
            <a:endParaRPr lang="en-US" sz="2200" b="1" dirty="0"/>
          </a:p>
          <a:p>
            <a:pPr>
              <a:lnSpc>
                <a:spcPts val="3600"/>
              </a:lnSpc>
            </a:pPr>
            <a:endParaRPr lang="en-US" sz="2200" dirty="0"/>
          </a:p>
          <a:p>
            <a:pPr>
              <a:lnSpc>
                <a:spcPts val="3600"/>
              </a:lnSpc>
            </a:pPr>
            <a:r>
              <a:rPr lang="en-US" sz="2200" i="1" dirty="0" err="1"/>
              <a:t>n_estimators</a:t>
            </a:r>
            <a:r>
              <a:rPr lang="en-US" sz="2200" dirty="0"/>
              <a:t>, default=100</a:t>
            </a:r>
          </a:p>
          <a:p>
            <a:pPr>
              <a:lnSpc>
                <a:spcPts val="3600"/>
              </a:lnSpc>
            </a:pPr>
            <a:r>
              <a:rPr lang="en-US" sz="2200" i="1" dirty="0" err="1"/>
              <a:t>max_depth</a:t>
            </a:r>
            <a:r>
              <a:rPr lang="en-US" sz="2200" dirty="0"/>
              <a:t>, default=None</a:t>
            </a:r>
          </a:p>
          <a:p>
            <a:pPr>
              <a:lnSpc>
                <a:spcPts val="3600"/>
              </a:lnSpc>
            </a:pPr>
            <a:r>
              <a:rPr lang="en-US" sz="2200" i="1" dirty="0" err="1"/>
              <a:t>min_samples_split</a:t>
            </a:r>
            <a:r>
              <a:rPr lang="en-US" sz="2200" dirty="0"/>
              <a:t>, default=2</a:t>
            </a:r>
          </a:p>
          <a:p>
            <a:pPr>
              <a:lnSpc>
                <a:spcPts val="3600"/>
              </a:lnSpc>
            </a:pPr>
            <a:r>
              <a:rPr lang="en-US" sz="2200" i="1" dirty="0" err="1"/>
              <a:t>min_samples_leaf</a:t>
            </a:r>
            <a:r>
              <a:rPr lang="en-US" sz="2200" dirty="0"/>
              <a:t>, default=1</a:t>
            </a:r>
          </a:p>
          <a:p>
            <a:pPr>
              <a:lnSpc>
                <a:spcPts val="3600"/>
              </a:lnSpc>
            </a:pPr>
            <a:r>
              <a:rPr lang="en-US" sz="2200" i="1" dirty="0" err="1"/>
              <a:t>max_features</a:t>
            </a:r>
            <a:r>
              <a:rPr lang="en-US" sz="2200" dirty="0"/>
              <a:t>, default=”auto”</a:t>
            </a:r>
          </a:p>
          <a:p>
            <a:pPr>
              <a:lnSpc>
                <a:spcPts val="3600"/>
              </a:lnSpc>
            </a:pPr>
            <a:r>
              <a:rPr lang="en-US" sz="2200" dirty="0"/>
              <a:t>…</a:t>
            </a:r>
          </a:p>
          <a:p>
            <a:pPr>
              <a:lnSpc>
                <a:spcPts val="3600"/>
              </a:lnSpc>
            </a:pPr>
            <a:r>
              <a:rPr lang="en-US" sz="2200" dirty="0"/>
              <a:t>(many more)</a:t>
            </a:r>
          </a:p>
          <a:p>
            <a:pPr>
              <a:lnSpc>
                <a:spcPts val="3600"/>
              </a:lnSpc>
            </a:pPr>
            <a:endParaRPr lang="en-US" sz="22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955DF96-BE9B-47E7-8A19-33494ABCAD6E}"/>
              </a:ext>
            </a:extLst>
          </p:cNvPr>
          <p:cNvSpPr txBox="1"/>
          <p:nvPr/>
        </p:nvSpPr>
        <p:spPr>
          <a:xfrm>
            <a:off x="5891464" y="1998027"/>
            <a:ext cx="5029200" cy="4657750"/>
          </a:xfrm>
          <a:prstGeom prst="rect">
            <a:avLst/>
          </a:prstGeom>
          <a:solidFill>
            <a:srgbClr val="FEF037"/>
          </a:solidFill>
        </p:spPr>
        <p:txBody>
          <a:bodyPr wrap="square">
            <a:spAutoFit/>
          </a:bodyPr>
          <a:lstStyle/>
          <a:p>
            <a:pPr>
              <a:lnSpc>
                <a:spcPts val="3600"/>
              </a:lnSpc>
            </a:pPr>
            <a:r>
              <a:rPr lang="en-US" sz="2200" b="1" dirty="0"/>
              <a:t>Say we try:</a:t>
            </a:r>
          </a:p>
          <a:p>
            <a:pPr>
              <a:lnSpc>
                <a:spcPts val="3600"/>
              </a:lnSpc>
            </a:pPr>
            <a:endParaRPr lang="en-US" sz="2200" dirty="0"/>
          </a:p>
          <a:p>
            <a:pPr>
              <a:lnSpc>
                <a:spcPts val="3600"/>
              </a:lnSpc>
            </a:pPr>
            <a:r>
              <a:rPr lang="en-US" sz="2200" i="1" dirty="0" err="1"/>
              <a:t>n_estimator</a:t>
            </a:r>
            <a:r>
              <a:rPr lang="en-US" sz="2200" i="1" dirty="0"/>
              <a:t> = [10, 50, 100, 200, 500] </a:t>
            </a:r>
            <a:endParaRPr lang="en-US" sz="2200" dirty="0"/>
          </a:p>
          <a:p>
            <a:pPr>
              <a:lnSpc>
                <a:spcPts val="3600"/>
              </a:lnSpc>
            </a:pPr>
            <a:r>
              <a:rPr lang="en-US" sz="2200" i="1" dirty="0" err="1"/>
              <a:t>max_depth</a:t>
            </a:r>
            <a:r>
              <a:rPr lang="en-US" sz="2200" i="1" dirty="0"/>
              <a:t> = [2, 4, 5]</a:t>
            </a:r>
            <a:endParaRPr lang="en-US" sz="2200" dirty="0"/>
          </a:p>
          <a:p>
            <a:pPr>
              <a:lnSpc>
                <a:spcPts val="3600"/>
              </a:lnSpc>
            </a:pPr>
            <a:r>
              <a:rPr lang="en-US" sz="2200" i="1" dirty="0" err="1"/>
              <a:t>min_samples_split</a:t>
            </a:r>
            <a:r>
              <a:rPr lang="en-US" sz="2200" i="1" dirty="0"/>
              <a:t> = [2, 4, 8]</a:t>
            </a:r>
            <a:endParaRPr lang="en-US" sz="2200" dirty="0"/>
          </a:p>
          <a:p>
            <a:pPr>
              <a:lnSpc>
                <a:spcPts val="3600"/>
              </a:lnSpc>
            </a:pPr>
            <a:r>
              <a:rPr lang="en-US" sz="2200" i="1" dirty="0" err="1"/>
              <a:t>min_samples_leaf</a:t>
            </a:r>
            <a:r>
              <a:rPr lang="en-US" sz="2200" i="1" dirty="0"/>
              <a:t> = [1, 2, 3]</a:t>
            </a:r>
            <a:endParaRPr lang="en-US" sz="2200" dirty="0"/>
          </a:p>
          <a:p>
            <a:pPr>
              <a:lnSpc>
                <a:spcPts val="3600"/>
              </a:lnSpc>
            </a:pPr>
            <a:r>
              <a:rPr lang="en-US" sz="2200" i="1" dirty="0" err="1"/>
              <a:t>max_features</a:t>
            </a:r>
            <a:r>
              <a:rPr lang="en-US" sz="2200" i="1" dirty="0"/>
              <a:t> = [‘sqrt’, ‘log2’]</a:t>
            </a:r>
            <a:endParaRPr lang="en-US" sz="2200" dirty="0"/>
          </a:p>
          <a:p>
            <a:pPr>
              <a:lnSpc>
                <a:spcPts val="3600"/>
              </a:lnSpc>
            </a:pPr>
            <a:endParaRPr lang="en-US" sz="2200" dirty="0"/>
          </a:p>
          <a:p>
            <a:pPr>
              <a:lnSpc>
                <a:spcPts val="3600"/>
              </a:lnSpc>
            </a:pPr>
            <a:r>
              <a:rPr lang="en-US" sz="2200" dirty="0"/>
              <a:t>Then we would run the regressor:</a:t>
            </a:r>
          </a:p>
          <a:p>
            <a:pPr>
              <a:lnSpc>
                <a:spcPts val="3600"/>
              </a:lnSpc>
            </a:pPr>
            <a:r>
              <a:rPr lang="en-US" sz="2200" dirty="0"/>
              <a:t>  5 x 3 x 3 x 3 x 2 = </a:t>
            </a:r>
            <a:r>
              <a:rPr lang="en-US" sz="2200" b="1" dirty="0"/>
              <a:t>270 times</a:t>
            </a:r>
          </a:p>
        </p:txBody>
      </p:sp>
    </p:spTree>
    <p:extLst>
      <p:ext uri="{BB962C8B-B14F-4D97-AF65-F5344CB8AC3E}">
        <p14:creationId xmlns:p14="http://schemas.microsoft.com/office/powerpoint/2010/main" val="2516762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A15DD5-31EC-4959-A016-D96199BAB9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Reason 3: For each hyperparameter combo, you need to do:</a:t>
            </a:r>
          </a:p>
          <a:p>
            <a:pPr lvl="1"/>
            <a:r>
              <a:rPr lang="en-US" b="1" dirty="0">
                <a:solidFill>
                  <a:srgbClr val="0070C0"/>
                </a:solidFill>
              </a:rPr>
              <a:t>Cross validation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D214B7-57AF-440D-A5C3-D0EC6BBE34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5: Model/algorithm selection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66CD30-EA45-46DD-9F3F-7C0D8BD133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E7ACFE5D-7720-44A7-8305-BC137191B2F4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grpSp>
        <p:nvGrpSpPr>
          <p:cNvPr id="466" name="Group 465">
            <a:extLst>
              <a:ext uri="{FF2B5EF4-FFF2-40B4-BE49-F238E27FC236}">
                <a16:creationId xmlns:a16="http://schemas.microsoft.com/office/drawing/2014/main" id="{00B89ABB-E4C4-42DC-9651-D50D8551AC50}"/>
              </a:ext>
            </a:extLst>
          </p:cNvPr>
          <p:cNvGrpSpPr/>
          <p:nvPr/>
        </p:nvGrpSpPr>
        <p:grpSpPr>
          <a:xfrm>
            <a:off x="5671677" y="2604421"/>
            <a:ext cx="2451037" cy="2057130"/>
            <a:chOff x="3571172" y="3757241"/>
            <a:chExt cx="1915228" cy="2414959"/>
          </a:xfrm>
        </p:grpSpPr>
        <p:sp>
          <p:nvSpPr>
            <p:cNvPr id="220" name="Rectangle 5">
              <a:extLst>
                <a:ext uri="{FF2B5EF4-FFF2-40B4-BE49-F238E27FC236}">
                  <a16:creationId xmlns:a16="http://schemas.microsoft.com/office/drawing/2014/main" id="{3AC70717-F5F5-40E5-B83D-0DCD1521DF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3757241"/>
              <a:ext cx="97491" cy="115771"/>
            </a:xfrm>
            <a:prstGeom prst="rect">
              <a:avLst/>
            </a:prstGeom>
            <a:solidFill>
              <a:srgbClr val="F9CE23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1" name="Rectangle 6">
              <a:extLst>
                <a:ext uri="{FF2B5EF4-FFF2-40B4-BE49-F238E27FC236}">
                  <a16:creationId xmlns:a16="http://schemas.microsoft.com/office/drawing/2014/main" id="{7F1551F0-EF76-44A7-9B20-8A394E3847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3757241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2" name="Rectangle 7">
              <a:extLst>
                <a:ext uri="{FF2B5EF4-FFF2-40B4-BE49-F238E27FC236}">
                  <a16:creationId xmlns:a16="http://schemas.microsoft.com/office/drawing/2014/main" id="{DE4973B2-6B0A-49BB-9847-756654D23C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3873012"/>
              <a:ext cx="97491" cy="136201"/>
            </a:xfrm>
            <a:prstGeom prst="rect">
              <a:avLst/>
            </a:prstGeom>
            <a:solidFill>
              <a:srgbClr val="F9CE23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3" name="Rectangle 8">
              <a:extLst>
                <a:ext uri="{FF2B5EF4-FFF2-40B4-BE49-F238E27FC236}">
                  <a16:creationId xmlns:a16="http://schemas.microsoft.com/office/drawing/2014/main" id="{8372DEED-72E9-425A-AD8E-96E7166089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3873012"/>
              <a:ext cx="9749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4" name="Rectangle 9">
              <a:extLst>
                <a:ext uri="{FF2B5EF4-FFF2-40B4-BE49-F238E27FC236}">
                  <a16:creationId xmlns:a16="http://schemas.microsoft.com/office/drawing/2014/main" id="{6D15EB94-8294-40DE-A18C-039616783E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4009213"/>
              <a:ext cx="97491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" name="Rectangle 10">
              <a:extLst>
                <a:ext uri="{FF2B5EF4-FFF2-40B4-BE49-F238E27FC236}">
                  <a16:creationId xmlns:a16="http://schemas.microsoft.com/office/drawing/2014/main" id="{39C5AA95-CB11-4043-B477-74D3066C0D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4009213"/>
              <a:ext cx="9749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6" name="Rectangle 11">
              <a:extLst>
                <a:ext uri="{FF2B5EF4-FFF2-40B4-BE49-F238E27FC236}">
                  <a16:creationId xmlns:a16="http://schemas.microsoft.com/office/drawing/2014/main" id="{24C0596C-B949-4D4F-B315-A80236457C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4118174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7" name="Rectangle 12">
              <a:extLst>
                <a:ext uri="{FF2B5EF4-FFF2-40B4-BE49-F238E27FC236}">
                  <a16:creationId xmlns:a16="http://schemas.microsoft.com/office/drawing/2014/main" id="{08BF8409-C1C3-4614-8BEF-B062420363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4118174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8" name="Rectangle 13">
              <a:extLst>
                <a:ext uri="{FF2B5EF4-FFF2-40B4-BE49-F238E27FC236}">
                  <a16:creationId xmlns:a16="http://schemas.microsoft.com/office/drawing/2014/main" id="{B47C9506-6089-454F-AC0A-CE50969AF9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4233946"/>
              <a:ext cx="97491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9" name="Rectangle 14">
              <a:extLst>
                <a:ext uri="{FF2B5EF4-FFF2-40B4-BE49-F238E27FC236}">
                  <a16:creationId xmlns:a16="http://schemas.microsoft.com/office/drawing/2014/main" id="{82CE3B7D-B77D-475C-B336-4023593B61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4233946"/>
              <a:ext cx="9749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0" name="Rectangle 15">
              <a:extLst>
                <a:ext uri="{FF2B5EF4-FFF2-40B4-BE49-F238E27FC236}">
                  <a16:creationId xmlns:a16="http://schemas.microsoft.com/office/drawing/2014/main" id="{8F7F6568-0658-4432-A515-3F9D559DB1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4370146"/>
              <a:ext cx="97491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1" name="Rectangle 16">
              <a:extLst>
                <a:ext uri="{FF2B5EF4-FFF2-40B4-BE49-F238E27FC236}">
                  <a16:creationId xmlns:a16="http://schemas.microsoft.com/office/drawing/2014/main" id="{2E794405-D43F-4AA1-B7D1-D72587C534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4370146"/>
              <a:ext cx="9749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2" name="Rectangle 17">
              <a:extLst>
                <a:ext uri="{FF2B5EF4-FFF2-40B4-BE49-F238E27FC236}">
                  <a16:creationId xmlns:a16="http://schemas.microsoft.com/office/drawing/2014/main" id="{7005D321-651E-4184-9729-FA3282D7D2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4479107"/>
              <a:ext cx="97491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3" name="Rectangle 18">
              <a:extLst>
                <a:ext uri="{FF2B5EF4-FFF2-40B4-BE49-F238E27FC236}">
                  <a16:creationId xmlns:a16="http://schemas.microsoft.com/office/drawing/2014/main" id="{E7EDBF46-24B9-4D36-BB15-6D7F5542CC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4479107"/>
              <a:ext cx="9749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4" name="Rectangle 19">
              <a:extLst>
                <a:ext uri="{FF2B5EF4-FFF2-40B4-BE49-F238E27FC236}">
                  <a16:creationId xmlns:a16="http://schemas.microsoft.com/office/drawing/2014/main" id="{2C567227-F10A-4D53-8B98-D9E95D47AE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4615309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5" name="Rectangle 20">
              <a:extLst>
                <a:ext uri="{FF2B5EF4-FFF2-40B4-BE49-F238E27FC236}">
                  <a16:creationId xmlns:a16="http://schemas.microsoft.com/office/drawing/2014/main" id="{386C1753-E1D3-4788-B288-C4E5737152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4615309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6" name="Rectangle 21">
              <a:extLst>
                <a:ext uri="{FF2B5EF4-FFF2-40B4-BE49-F238E27FC236}">
                  <a16:creationId xmlns:a16="http://schemas.microsoft.com/office/drawing/2014/main" id="{4BF7D70C-A511-4A1C-90AA-C5E8758C21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4731079"/>
              <a:ext cx="97491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7" name="Rectangle 22">
              <a:extLst>
                <a:ext uri="{FF2B5EF4-FFF2-40B4-BE49-F238E27FC236}">
                  <a16:creationId xmlns:a16="http://schemas.microsoft.com/office/drawing/2014/main" id="{9E2BA393-78E0-4C8B-A641-CC1ADBFD54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4731079"/>
              <a:ext cx="9749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8" name="Rectangle 23">
              <a:extLst>
                <a:ext uri="{FF2B5EF4-FFF2-40B4-BE49-F238E27FC236}">
                  <a16:creationId xmlns:a16="http://schemas.microsoft.com/office/drawing/2014/main" id="{D7AA050C-C97F-4E04-8177-76D51C210C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4840040"/>
              <a:ext cx="97491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9" name="Rectangle 24">
              <a:extLst>
                <a:ext uri="{FF2B5EF4-FFF2-40B4-BE49-F238E27FC236}">
                  <a16:creationId xmlns:a16="http://schemas.microsoft.com/office/drawing/2014/main" id="{562C05BF-E5F0-4A60-98DC-AC4F929A34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4840040"/>
              <a:ext cx="9749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0" name="Rectangle 25">
              <a:extLst>
                <a:ext uri="{FF2B5EF4-FFF2-40B4-BE49-F238E27FC236}">
                  <a16:creationId xmlns:a16="http://schemas.microsoft.com/office/drawing/2014/main" id="{2F1A7D46-02D4-40CE-A4A5-2EBB636801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4976242"/>
              <a:ext cx="97491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1" name="Rectangle 26">
              <a:extLst>
                <a:ext uri="{FF2B5EF4-FFF2-40B4-BE49-F238E27FC236}">
                  <a16:creationId xmlns:a16="http://schemas.microsoft.com/office/drawing/2014/main" id="{D415601E-CC62-4DB0-AE11-6998AF8D81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4976242"/>
              <a:ext cx="9749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2" name="Rectangle 27">
              <a:extLst>
                <a:ext uri="{FF2B5EF4-FFF2-40B4-BE49-F238E27FC236}">
                  <a16:creationId xmlns:a16="http://schemas.microsoft.com/office/drawing/2014/main" id="{DE003CD9-9112-459F-8BC9-0D795DF213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5085203"/>
              <a:ext cx="97491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3" name="Rectangle 28">
              <a:extLst>
                <a:ext uri="{FF2B5EF4-FFF2-40B4-BE49-F238E27FC236}">
                  <a16:creationId xmlns:a16="http://schemas.microsoft.com/office/drawing/2014/main" id="{2250EB9F-1134-45E3-B214-AA7C39373D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5085203"/>
              <a:ext cx="9749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4" name="Rectangle 29">
              <a:extLst>
                <a:ext uri="{FF2B5EF4-FFF2-40B4-BE49-F238E27FC236}">
                  <a16:creationId xmlns:a16="http://schemas.microsoft.com/office/drawing/2014/main" id="{B8488DC4-61FD-487B-AEE8-2CB65325E4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5221404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5" name="Rectangle 30">
              <a:extLst>
                <a:ext uri="{FF2B5EF4-FFF2-40B4-BE49-F238E27FC236}">
                  <a16:creationId xmlns:a16="http://schemas.microsoft.com/office/drawing/2014/main" id="{D99D2DAC-43AA-434A-A8F3-38CF52CDBE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5221404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6" name="Rectangle 31">
              <a:extLst>
                <a:ext uri="{FF2B5EF4-FFF2-40B4-BE49-F238E27FC236}">
                  <a16:creationId xmlns:a16="http://schemas.microsoft.com/office/drawing/2014/main" id="{D98FC6D9-6AAA-43E5-8CC0-35CB7A7EF0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5337175"/>
              <a:ext cx="97491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7" name="Rectangle 32">
              <a:extLst>
                <a:ext uri="{FF2B5EF4-FFF2-40B4-BE49-F238E27FC236}">
                  <a16:creationId xmlns:a16="http://schemas.microsoft.com/office/drawing/2014/main" id="{C719AECE-1474-4914-8504-DEF655F877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5337175"/>
              <a:ext cx="9749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8" name="Rectangle 33">
              <a:extLst>
                <a:ext uri="{FF2B5EF4-FFF2-40B4-BE49-F238E27FC236}">
                  <a16:creationId xmlns:a16="http://schemas.microsoft.com/office/drawing/2014/main" id="{D6E85592-D9E3-4B53-9FCC-538C37E962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5450333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9" name="Rectangle 34">
              <a:extLst>
                <a:ext uri="{FF2B5EF4-FFF2-40B4-BE49-F238E27FC236}">
                  <a16:creationId xmlns:a16="http://schemas.microsoft.com/office/drawing/2014/main" id="{72BB2005-91EC-410D-B16C-286C77F29D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5450333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0" name="Rectangle 35">
              <a:extLst>
                <a:ext uri="{FF2B5EF4-FFF2-40B4-BE49-F238E27FC236}">
                  <a16:creationId xmlns:a16="http://schemas.microsoft.com/office/drawing/2014/main" id="{B323D320-004E-4D71-9411-B014F3B876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5566104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1" name="Rectangle 36">
              <a:extLst>
                <a:ext uri="{FF2B5EF4-FFF2-40B4-BE49-F238E27FC236}">
                  <a16:creationId xmlns:a16="http://schemas.microsoft.com/office/drawing/2014/main" id="{FD043657-DAB5-4587-BF9C-B9DFE21F38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5566104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2" name="Rectangle 37">
              <a:extLst>
                <a:ext uri="{FF2B5EF4-FFF2-40B4-BE49-F238E27FC236}">
                  <a16:creationId xmlns:a16="http://schemas.microsoft.com/office/drawing/2014/main" id="{096E0BFE-7003-4A59-B6C0-76EB1C2090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5681875"/>
              <a:ext cx="97491" cy="12939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3" name="Rectangle 38">
              <a:extLst>
                <a:ext uri="{FF2B5EF4-FFF2-40B4-BE49-F238E27FC236}">
                  <a16:creationId xmlns:a16="http://schemas.microsoft.com/office/drawing/2014/main" id="{0DA6DBA2-A41B-4BC7-9199-A00F91681D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5681875"/>
              <a:ext cx="97491" cy="12939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4" name="Rectangle 39">
              <a:extLst>
                <a:ext uri="{FF2B5EF4-FFF2-40B4-BE49-F238E27FC236}">
                  <a16:creationId xmlns:a16="http://schemas.microsoft.com/office/drawing/2014/main" id="{5B12581A-2861-41EE-83BE-51D91A63B6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5811266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5" name="Rectangle 40">
              <a:extLst>
                <a:ext uri="{FF2B5EF4-FFF2-40B4-BE49-F238E27FC236}">
                  <a16:creationId xmlns:a16="http://schemas.microsoft.com/office/drawing/2014/main" id="{66768F9D-6B51-47ED-9E8F-601D266338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5811266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6" name="Rectangle 41">
              <a:extLst>
                <a:ext uri="{FF2B5EF4-FFF2-40B4-BE49-F238E27FC236}">
                  <a16:creationId xmlns:a16="http://schemas.microsoft.com/office/drawing/2014/main" id="{2D782A54-F474-47FB-A114-934C526425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5927037"/>
              <a:ext cx="97491" cy="12939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7" name="Rectangle 42">
              <a:extLst>
                <a:ext uri="{FF2B5EF4-FFF2-40B4-BE49-F238E27FC236}">
                  <a16:creationId xmlns:a16="http://schemas.microsoft.com/office/drawing/2014/main" id="{05888B94-FD15-4DE0-91A6-BDE4579DE8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5927037"/>
              <a:ext cx="97491" cy="12939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8" name="Rectangle 43">
              <a:extLst>
                <a:ext uri="{FF2B5EF4-FFF2-40B4-BE49-F238E27FC236}">
                  <a16:creationId xmlns:a16="http://schemas.microsoft.com/office/drawing/2014/main" id="{A36ABF40-5138-41C3-AC74-98EF6BB7CB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6056429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9" name="Rectangle 44">
              <a:extLst>
                <a:ext uri="{FF2B5EF4-FFF2-40B4-BE49-F238E27FC236}">
                  <a16:creationId xmlns:a16="http://schemas.microsoft.com/office/drawing/2014/main" id="{5790EC0B-2BB3-4DD8-B71C-14994A0680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6056429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463" name="Group 462">
              <a:extLst>
                <a:ext uri="{FF2B5EF4-FFF2-40B4-BE49-F238E27FC236}">
                  <a16:creationId xmlns:a16="http://schemas.microsoft.com/office/drawing/2014/main" id="{3D369AA3-9549-4532-9777-688A0E366C5B}"/>
                </a:ext>
              </a:extLst>
            </p:cNvPr>
            <p:cNvGrpSpPr/>
            <p:nvPr/>
          </p:nvGrpSpPr>
          <p:grpSpPr>
            <a:xfrm>
              <a:off x="3571172" y="3757241"/>
              <a:ext cx="97491" cy="2414959"/>
              <a:chOff x="3571172" y="3757241"/>
              <a:chExt cx="97491" cy="2414959"/>
            </a:xfrm>
          </p:grpSpPr>
          <p:sp>
            <p:nvSpPr>
              <p:cNvPr id="260" name="Rectangle 45">
                <a:extLst>
                  <a:ext uri="{FF2B5EF4-FFF2-40B4-BE49-F238E27FC236}">
                    <a16:creationId xmlns:a16="http://schemas.microsoft.com/office/drawing/2014/main" id="{8BA72565-8FF8-417B-AAC1-120D8592BD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3757241"/>
                <a:ext cx="9749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1" name="Rectangle 46">
                <a:extLst>
                  <a:ext uri="{FF2B5EF4-FFF2-40B4-BE49-F238E27FC236}">
                    <a16:creationId xmlns:a16="http://schemas.microsoft.com/office/drawing/2014/main" id="{E06F0A93-0530-4D4B-A4AA-0357124702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3757241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2" name="Rectangle 47">
                <a:extLst>
                  <a:ext uri="{FF2B5EF4-FFF2-40B4-BE49-F238E27FC236}">
                    <a16:creationId xmlns:a16="http://schemas.microsoft.com/office/drawing/2014/main" id="{DD75EEF6-0A92-4AA1-8483-B0E3E85F49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3873012"/>
                <a:ext cx="9749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3" name="Rectangle 48">
                <a:extLst>
                  <a:ext uri="{FF2B5EF4-FFF2-40B4-BE49-F238E27FC236}">
                    <a16:creationId xmlns:a16="http://schemas.microsoft.com/office/drawing/2014/main" id="{0066374F-06BC-45F2-BE8B-C36F6AEBE7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3873012"/>
                <a:ext cx="9749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4" name="Rectangle 49">
                <a:extLst>
                  <a:ext uri="{FF2B5EF4-FFF2-40B4-BE49-F238E27FC236}">
                    <a16:creationId xmlns:a16="http://schemas.microsoft.com/office/drawing/2014/main" id="{C5FB7764-B802-4AC1-AA7A-8FBC027189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4009213"/>
                <a:ext cx="9749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5" name="Rectangle 50">
                <a:extLst>
                  <a:ext uri="{FF2B5EF4-FFF2-40B4-BE49-F238E27FC236}">
                    <a16:creationId xmlns:a16="http://schemas.microsoft.com/office/drawing/2014/main" id="{9BB2D7AF-E098-4CBD-A86F-D222027618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4009213"/>
                <a:ext cx="9749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6" name="Rectangle 51">
                <a:extLst>
                  <a:ext uri="{FF2B5EF4-FFF2-40B4-BE49-F238E27FC236}">
                    <a16:creationId xmlns:a16="http://schemas.microsoft.com/office/drawing/2014/main" id="{73A2B119-D74C-4775-B04E-6CD1F5653A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4118174"/>
                <a:ext cx="9749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7" name="Rectangle 52">
                <a:extLst>
                  <a:ext uri="{FF2B5EF4-FFF2-40B4-BE49-F238E27FC236}">
                    <a16:creationId xmlns:a16="http://schemas.microsoft.com/office/drawing/2014/main" id="{1B7910CA-0C6F-490F-B8CF-2A86A84E3D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4118174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8" name="Rectangle 53">
                <a:extLst>
                  <a:ext uri="{FF2B5EF4-FFF2-40B4-BE49-F238E27FC236}">
                    <a16:creationId xmlns:a16="http://schemas.microsoft.com/office/drawing/2014/main" id="{833EC089-0AD2-4494-A927-76D8099886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4233946"/>
                <a:ext cx="9749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9" name="Rectangle 54">
                <a:extLst>
                  <a:ext uri="{FF2B5EF4-FFF2-40B4-BE49-F238E27FC236}">
                    <a16:creationId xmlns:a16="http://schemas.microsoft.com/office/drawing/2014/main" id="{80A058BE-FE21-4677-9E4F-D73DC94D2F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4233946"/>
                <a:ext cx="9749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0" name="Rectangle 55">
                <a:extLst>
                  <a:ext uri="{FF2B5EF4-FFF2-40B4-BE49-F238E27FC236}">
                    <a16:creationId xmlns:a16="http://schemas.microsoft.com/office/drawing/2014/main" id="{A851AE8C-500C-4392-90FA-0C58BC73BE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4370146"/>
                <a:ext cx="9749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1" name="Rectangle 56">
                <a:extLst>
                  <a:ext uri="{FF2B5EF4-FFF2-40B4-BE49-F238E27FC236}">
                    <a16:creationId xmlns:a16="http://schemas.microsoft.com/office/drawing/2014/main" id="{020C3B47-28B1-4C32-BBB3-D7034B10D9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4370146"/>
                <a:ext cx="9749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2" name="Rectangle 57">
                <a:extLst>
                  <a:ext uri="{FF2B5EF4-FFF2-40B4-BE49-F238E27FC236}">
                    <a16:creationId xmlns:a16="http://schemas.microsoft.com/office/drawing/2014/main" id="{F967B578-E082-4B9F-BA77-306D50284B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4479107"/>
                <a:ext cx="9749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3" name="Rectangle 58">
                <a:extLst>
                  <a:ext uri="{FF2B5EF4-FFF2-40B4-BE49-F238E27FC236}">
                    <a16:creationId xmlns:a16="http://schemas.microsoft.com/office/drawing/2014/main" id="{D90D508B-7089-413F-9667-58E0412E2A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4479107"/>
                <a:ext cx="9749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4" name="Rectangle 59">
                <a:extLst>
                  <a:ext uri="{FF2B5EF4-FFF2-40B4-BE49-F238E27FC236}">
                    <a16:creationId xmlns:a16="http://schemas.microsoft.com/office/drawing/2014/main" id="{1A747ECE-A7C9-4E58-872C-9017D09880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4615309"/>
                <a:ext cx="9749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5" name="Rectangle 60">
                <a:extLst>
                  <a:ext uri="{FF2B5EF4-FFF2-40B4-BE49-F238E27FC236}">
                    <a16:creationId xmlns:a16="http://schemas.microsoft.com/office/drawing/2014/main" id="{9F4B18C7-7EE4-4991-B45F-BD322A90D3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4615309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6" name="Rectangle 61">
                <a:extLst>
                  <a:ext uri="{FF2B5EF4-FFF2-40B4-BE49-F238E27FC236}">
                    <a16:creationId xmlns:a16="http://schemas.microsoft.com/office/drawing/2014/main" id="{206C3ECB-68FB-40D4-93BF-AB7E489E61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4731079"/>
                <a:ext cx="9749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7" name="Rectangle 62">
                <a:extLst>
                  <a:ext uri="{FF2B5EF4-FFF2-40B4-BE49-F238E27FC236}">
                    <a16:creationId xmlns:a16="http://schemas.microsoft.com/office/drawing/2014/main" id="{3FB14FB4-81DD-43AE-A974-2A00015106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4731079"/>
                <a:ext cx="9749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8" name="Rectangle 63">
                <a:extLst>
                  <a:ext uri="{FF2B5EF4-FFF2-40B4-BE49-F238E27FC236}">
                    <a16:creationId xmlns:a16="http://schemas.microsoft.com/office/drawing/2014/main" id="{DA26F360-AF9B-48F5-87CD-8EB25AD4BD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4840040"/>
                <a:ext cx="9749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9" name="Rectangle 64">
                <a:extLst>
                  <a:ext uri="{FF2B5EF4-FFF2-40B4-BE49-F238E27FC236}">
                    <a16:creationId xmlns:a16="http://schemas.microsoft.com/office/drawing/2014/main" id="{27DD49AC-5575-4049-A48B-79106FB41B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4840040"/>
                <a:ext cx="9749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0" name="Rectangle 65">
                <a:extLst>
                  <a:ext uri="{FF2B5EF4-FFF2-40B4-BE49-F238E27FC236}">
                    <a16:creationId xmlns:a16="http://schemas.microsoft.com/office/drawing/2014/main" id="{F1C7DED1-3CE1-4B63-BC68-CDD77EF713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4976242"/>
                <a:ext cx="9749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1" name="Rectangle 66">
                <a:extLst>
                  <a:ext uri="{FF2B5EF4-FFF2-40B4-BE49-F238E27FC236}">
                    <a16:creationId xmlns:a16="http://schemas.microsoft.com/office/drawing/2014/main" id="{4A91E80A-DFFF-4F31-94FE-A0C2C108DE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4976242"/>
                <a:ext cx="9749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2" name="Rectangle 67">
                <a:extLst>
                  <a:ext uri="{FF2B5EF4-FFF2-40B4-BE49-F238E27FC236}">
                    <a16:creationId xmlns:a16="http://schemas.microsoft.com/office/drawing/2014/main" id="{C57F9FC8-AEE3-401F-87E6-FF2E9C6B06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5085203"/>
                <a:ext cx="9749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3" name="Rectangle 68">
                <a:extLst>
                  <a:ext uri="{FF2B5EF4-FFF2-40B4-BE49-F238E27FC236}">
                    <a16:creationId xmlns:a16="http://schemas.microsoft.com/office/drawing/2014/main" id="{44ECA5C5-EECD-49AD-8A08-84A4133BE1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5085203"/>
                <a:ext cx="9749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4" name="Rectangle 69">
                <a:extLst>
                  <a:ext uri="{FF2B5EF4-FFF2-40B4-BE49-F238E27FC236}">
                    <a16:creationId xmlns:a16="http://schemas.microsoft.com/office/drawing/2014/main" id="{5F523FA1-9EAA-40F2-8A99-BEA22F39D2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5221404"/>
                <a:ext cx="9749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5" name="Rectangle 70">
                <a:extLst>
                  <a:ext uri="{FF2B5EF4-FFF2-40B4-BE49-F238E27FC236}">
                    <a16:creationId xmlns:a16="http://schemas.microsoft.com/office/drawing/2014/main" id="{DBC41E75-A811-41AE-A467-DB2A57DF5D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5221404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6" name="Rectangle 71">
                <a:extLst>
                  <a:ext uri="{FF2B5EF4-FFF2-40B4-BE49-F238E27FC236}">
                    <a16:creationId xmlns:a16="http://schemas.microsoft.com/office/drawing/2014/main" id="{F8328D8C-B9B2-448F-80AB-D5FA4F3A2A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5337175"/>
                <a:ext cx="9749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7" name="Rectangle 72">
                <a:extLst>
                  <a:ext uri="{FF2B5EF4-FFF2-40B4-BE49-F238E27FC236}">
                    <a16:creationId xmlns:a16="http://schemas.microsoft.com/office/drawing/2014/main" id="{49B30721-397C-4483-98AE-88CDEC3767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5337175"/>
                <a:ext cx="9749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8" name="Rectangle 73">
                <a:extLst>
                  <a:ext uri="{FF2B5EF4-FFF2-40B4-BE49-F238E27FC236}">
                    <a16:creationId xmlns:a16="http://schemas.microsoft.com/office/drawing/2014/main" id="{7DDBEC5C-32FA-4328-8EE1-00BFB53069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5450333"/>
                <a:ext cx="9749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9" name="Rectangle 74">
                <a:extLst>
                  <a:ext uri="{FF2B5EF4-FFF2-40B4-BE49-F238E27FC236}">
                    <a16:creationId xmlns:a16="http://schemas.microsoft.com/office/drawing/2014/main" id="{6E109CD0-8A50-4D31-AC31-2E07E7322D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5450333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0" name="Rectangle 75">
                <a:extLst>
                  <a:ext uri="{FF2B5EF4-FFF2-40B4-BE49-F238E27FC236}">
                    <a16:creationId xmlns:a16="http://schemas.microsoft.com/office/drawing/2014/main" id="{C51D3829-4B3D-4379-8769-0A141AB11D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5566104"/>
                <a:ext cx="9749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1" name="Rectangle 76">
                <a:extLst>
                  <a:ext uri="{FF2B5EF4-FFF2-40B4-BE49-F238E27FC236}">
                    <a16:creationId xmlns:a16="http://schemas.microsoft.com/office/drawing/2014/main" id="{D854965C-95C2-4E26-B451-C58326F390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5566104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2" name="Rectangle 77">
                <a:extLst>
                  <a:ext uri="{FF2B5EF4-FFF2-40B4-BE49-F238E27FC236}">
                    <a16:creationId xmlns:a16="http://schemas.microsoft.com/office/drawing/2014/main" id="{DEC1B878-BE53-45DB-9105-8E52702605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5681875"/>
                <a:ext cx="97491" cy="129391"/>
              </a:xfrm>
              <a:prstGeom prst="rect">
                <a:avLst/>
              </a:prstGeom>
              <a:solidFill>
                <a:srgbClr val="F9CE23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3" name="Rectangle 78">
                <a:extLst>
                  <a:ext uri="{FF2B5EF4-FFF2-40B4-BE49-F238E27FC236}">
                    <a16:creationId xmlns:a16="http://schemas.microsoft.com/office/drawing/2014/main" id="{0669D7C5-FC9C-435B-A5D7-BFA7924EAD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5681875"/>
                <a:ext cx="97491" cy="12939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4" name="Rectangle 79">
                <a:extLst>
                  <a:ext uri="{FF2B5EF4-FFF2-40B4-BE49-F238E27FC236}">
                    <a16:creationId xmlns:a16="http://schemas.microsoft.com/office/drawing/2014/main" id="{7E604D96-662E-4110-9396-742C1E5888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5811266"/>
                <a:ext cx="97491" cy="115771"/>
              </a:xfrm>
              <a:prstGeom prst="rect">
                <a:avLst/>
              </a:prstGeom>
              <a:solidFill>
                <a:srgbClr val="F9CE23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5" name="Rectangle 80">
                <a:extLst>
                  <a:ext uri="{FF2B5EF4-FFF2-40B4-BE49-F238E27FC236}">
                    <a16:creationId xmlns:a16="http://schemas.microsoft.com/office/drawing/2014/main" id="{6DDCD679-6F10-4AD2-9417-A2CA53AA3A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5811266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6" name="Rectangle 81">
                <a:extLst>
                  <a:ext uri="{FF2B5EF4-FFF2-40B4-BE49-F238E27FC236}">
                    <a16:creationId xmlns:a16="http://schemas.microsoft.com/office/drawing/2014/main" id="{BAC5ACC7-E9E7-4758-AF7B-E3F67C4788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5927037"/>
                <a:ext cx="97491" cy="12939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7" name="Rectangle 82">
                <a:extLst>
                  <a:ext uri="{FF2B5EF4-FFF2-40B4-BE49-F238E27FC236}">
                    <a16:creationId xmlns:a16="http://schemas.microsoft.com/office/drawing/2014/main" id="{573985E4-2344-4138-AB34-1A26E2BDD6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5927037"/>
                <a:ext cx="97491" cy="12939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8" name="Rectangle 83">
                <a:extLst>
                  <a:ext uri="{FF2B5EF4-FFF2-40B4-BE49-F238E27FC236}">
                    <a16:creationId xmlns:a16="http://schemas.microsoft.com/office/drawing/2014/main" id="{B0FA3AA1-4167-4D6A-99E0-9FA099C480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6056429"/>
                <a:ext cx="9749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9" name="Rectangle 84">
                <a:extLst>
                  <a:ext uri="{FF2B5EF4-FFF2-40B4-BE49-F238E27FC236}">
                    <a16:creationId xmlns:a16="http://schemas.microsoft.com/office/drawing/2014/main" id="{CC7B236C-6EB3-4094-BB96-7CFE3F6B72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6056429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464" name="Group 463">
              <a:extLst>
                <a:ext uri="{FF2B5EF4-FFF2-40B4-BE49-F238E27FC236}">
                  <a16:creationId xmlns:a16="http://schemas.microsoft.com/office/drawing/2014/main" id="{1E67FC08-4CEC-4CA0-B4C1-D7725A3FB613}"/>
                </a:ext>
              </a:extLst>
            </p:cNvPr>
            <p:cNvGrpSpPr/>
            <p:nvPr/>
          </p:nvGrpSpPr>
          <p:grpSpPr>
            <a:xfrm>
              <a:off x="3794458" y="3757241"/>
              <a:ext cx="97491" cy="2414959"/>
              <a:chOff x="3794458" y="3757241"/>
              <a:chExt cx="97491" cy="2414959"/>
            </a:xfrm>
          </p:grpSpPr>
          <p:sp>
            <p:nvSpPr>
              <p:cNvPr id="300" name="Rectangle 85">
                <a:extLst>
                  <a:ext uri="{FF2B5EF4-FFF2-40B4-BE49-F238E27FC236}">
                    <a16:creationId xmlns:a16="http://schemas.microsoft.com/office/drawing/2014/main" id="{D3CD701C-2960-45A0-A011-0B2795AF16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3757241"/>
                <a:ext cx="9749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1" name="Rectangle 86">
                <a:extLst>
                  <a:ext uri="{FF2B5EF4-FFF2-40B4-BE49-F238E27FC236}">
                    <a16:creationId xmlns:a16="http://schemas.microsoft.com/office/drawing/2014/main" id="{B34EDC1A-5ACF-4FB0-A143-E93FB1BB78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3757241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2" name="Rectangle 87">
                <a:extLst>
                  <a:ext uri="{FF2B5EF4-FFF2-40B4-BE49-F238E27FC236}">
                    <a16:creationId xmlns:a16="http://schemas.microsoft.com/office/drawing/2014/main" id="{650555C0-7C16-4B0A-91CE-A0B7290492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3873012"/>
                <a:ext cx="9749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3" name="Rectangle 88">
                <a:extLst>
                  <a:ext uri="{FF2B5EF4-FFF2-40B4-BE49-F238E27FC236}">
                    <a16:creationId xmlns:a16="http://schemas.microsoft.com/office/drawing/2014/main" id="{93A32E7D-07C4-4B48-AC22-82990BDF9F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3873012"/>
                <a:ext cx="9749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4" name="Rectangle 89">
                <a:extLst>
                  <a:ext uri="{FF2B5EF4-FFF2-40B4-BE49-F238E27FC236}">
                    <a16:creationId xmlns:a16="http://schemas.microsoft.com/office/drawing/2014/main" id="{078F072C-01C8-4DC7-AB0A-C6BEC8FEE6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4009213"/>
                <a:ext cx="9749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5" name="Rectangle 90">
                <a:extLst>
                  <a:ext uri="{FF2B5EF4-FFF2-40B4-BE49-F238E27FC236}">
                    <a16:creationId xmlns:a16="http://schemas.microsoft.com/office/drawing/2014/main" id="{8F4DD874-80A0-4424-BE68-B86A2EC2BF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4009213"/>
                <a:ext cx="9749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6" name="Rectangle 91">
                <a:extLst>
                  <a:ext uri="{FF2B5EF4-FFF2-40B4-BE49-F238E27FC236}">
                    <a16:creationId xmlns:a16="http://schemas.microsoft.com/office/drawing/2014/main" id="{9CFE5104-327F-4109-B7E4-2762C86623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4118174"/>
                <a:ext cx="9749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" name="Rectangle 92">
                <a:extLst>
                  <a:ext uri="{FF2B5EF4-FFF2-40B4-BE49-F238E27FC236}">
                    <a16:creationId xmlns:a16="http://schemas.microsoft.com/office/drawing/2014/main" id="{AAFB384B-FB4D-45AF-A2EE-7A3E6DBDF8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4118174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" name="Rectangle 93">
                <a:extLst>
                  <a:ext uri="{FF2B5EF4-FFF2-40B4-BE49-F238E27FC236}">
                    <a16:creationId xmlns:a16="http://schemas.microsoft.com/office/drawing/2014/main" id="{45C5290C-93A4-4417-8665-B23E645AF1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4233946"/>
                <a:ext cx="9749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9" name="Rectangle 94">
                <a:extLst>
                  <a:ext uri="{FF2B5EF4-FFF2-40B4-BE49-F238E27FC236}">
                    <a16:creationId xmlns:a16="http://schemas.microsoft.com/office/drawing/2014/main" id="{BB3F5FB3-7192-4C47-93A3-3314248531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4233946"/>
                <a:ext cx="9749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0" name="Rectangle 95">
                <a:extLst>
                  <a:ext uri="{FF2B5EF4-FFF2-40B4-BE49-F238E27FC236}">
                    <a16:creationId xmlns:a16="http://schemas.microsoft.com/office/drawing/2014/main" id="{C1D1449B-0884-48C4-ABEE-B5FC9D9298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4370146"/>
                <a:ext cx="9749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1" name="Rectangle 96">
                <a:extLst>
                  <a:ext uri="{FF2B5EF4-FFF2-40B4-BE49-F238E27FC236}">
                    <a16:creationId xmlns:a16="http://schemas.microsoft.com/office/drawing/2014/main" id="{947B9325-DD2D-478E-B62E-9665F20119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4370146"/>
                <a:ext cx="9749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2" name="Rectangle 97">
                <a:extLst>
                  <a:ext uri="{FF2B5EF4-FFF2-40B4-BE49-F238E27FC236}">
                    <a16:creationId xmlns:a16="http://schemas.microsoft.com/office/drawing/2014/main" id="{908331FB-23A1-4B5C-B97C-015A795D09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4479107"/>
                <a:ext cx="9749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3" name="Rectangle 98">
                <a:extLst>
                  <a:ext uri="{FF2B5EF4-FFF2-40B4-BE49-F238E27FC236}">
                    <a16:creationId xmlns:a16="http://schemas.microsoft.com/office/drawing/2014/main" id="{60514718-B147-4677-8386-7E685573A2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4479107"/>
                <a:ext cx="9749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4" name="Rectangle 99">
                <a:extLst>
                  <a:ext uri="{FF2B5EF4-FFF2-40B4-BE49-F238E27FC236}">
                    <a16:creationId xmlns:a16="http://schemas.microsoft.com/office/drawing/2014/main" id="{F05D7D47-2982-4F89-A4D1-781301DF7A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4615309"/>
                <a:ext cx="9749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5" name="Rectangle 100">
                <a:extLst>
                  <a:ext uri="{FF2B5EF4-FFF2-40B4-BE49-F238E27FC236}">
                    <a16:creationId xmlns:a16="http://schemas.microsoft.com/office/drawing/2014/main" id="{09E46759-AC00-4E7A-AC2F-3BD9E128A1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4615309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6" name="Rectangle 101">
                <a:extLst>
                  <a:ext uri="{FF2B5EF4-FFF2-40B4-BE49-F238E27FC236}">
                    <a16:creationId xmlns:a16="http://schemas.microsoft.com/office/drawing/2014/main" id="{69EEA90C-7BB4-40B4-AC58-03364DC6D8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4731079"/>
                <a:ext cx="9749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7" name="Rectangle 102">
                <a:extLst>
                  <a:ext uri="{FF2B5EF4-FFF2-40B4-BE49-F238E27FC236}">
                    <a16:creationId xmlns:a16="http://schemas.microsoft.com/office/drawing/2014/main" id="{046412D3-7963-4AD2-8147-4374BB9717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4731079"/>
                <a:ext cx="9749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8" name="Rectangle 103">
                <a:extLst>
                  <a:ext uri="{FF2B5EF4-FFF2-40B4-BE49-F238E27FC236}">
                    <a16:creationId xmlns:a16="http://schemas.microsoft.com/office/drawing/2014/main" id="{8308F8E9-5486-4C40-8E6F-ADA0218E89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4840040"/>
                <a:ext cx="9749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9" name="Rectangle 104">
                <a:extLst>
                  <a:ext uri="{FF2B5EF4-FFF2-40B4-BE49-F238E27FC236}">
                    <a16:creationId xmlns:a16="http://schemas.microsoft.com/office/drawing/2014/main" id="{D4EB5EBF-36CF-4012-9F74-2D9F4D69F2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4840040"/>
                <a:ext cx="9749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0" name="Rectangle 105">
                <a:extLst>
                  <a:ext uri="{FF2B5EF4-FFF2-40B4-BE49-F238E27FC236}">
                    <a16:creationId xmlns:a16="http://schemas.microsoft.com/office/drawing/2014/main" id="{D835F850-7C66-4E7F-A30B-D5A057E9A0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4976242"/>
                <a:ext cx="9749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1" name="Rectangle 106">
                <a:extLst>
                  <a:ext uri="{FF2B5EF4-FFF2-40B4-BE49-F238E27FC236}">
                    <a16:creationId xmlns:a16="http://schemas.microsoft.com/office/drawing/2014/main" id="{B568EBFD-86FA-48CB-AD58-C21BE28D37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4976242"/>
                <a:ext cx="9749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2" name="Rectangle 107">
                <a:extLst>
                  <a:ext uri="{FF2B5EF4-FFF2-40B4-BE49-F238E27FC236}">
                    <a16:creationId xmlns:a16="http://schemas.microsoft.com/office/drawing/2014/main" id="{B2374BC6-9B76-413D-9C51-A880AF7050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5085203"/>
                <a:ext cx="9749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3" name="Rectangle 108">
                <a:extLst>
                  <a:ext uri="{FF2B5EF4-FFF2-40B4-BE49-F238E27FC236}">
                    <a16:creationId xmlns:a16="http://schemas.microsoft.com/office/drawing/2014/main" id="{E305EA82-29DE-47FE-9527-13B55CBC7F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5085203"/>
                <a:ext cx="9749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4" name="Rectangle 109">
                <a:extLst>
                  <a:ext uri="{FF2B5EF4-FFF2-40B4-BE49-F238E27FC236}">
                    <a16:creationId xmlns:a16="http://schemas.microsoft.com/office/drawing/2014/main" id="{B9578E34-B4A9-47F2-9F10-48A7F47E5F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5221404"/>
                <a:ext cx="9749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5" name="Rectangle 110">
                <a:extLst>
                  <a:ext uri="{FF2B5EF4-FFF2-40B4-BE49-F238E27FC236}">
                    <a16:creationId xmlns:a16="http://schemas.microsoft.com/office/drawing/2014/main" id="{ECA34045-CF3B-43E4-8D51-3960BB5A69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5221404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6" name="Rectangle 111">
                <a:extLst>
                  <a:ext uri="{FF2B5EF4-FFF2-40B4-BE49-F238E27FC236}">
                    <a16:creationId xmlns:a16="http://schemas.microsoft.com/office/drawing/2014/main" id="{27CA87C7-97B8-4DB7-BDF6-F1DB9A59CD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5337175"/>
                <a:ext cx="9749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7" name="Rectangle 112">
                <a:extLst>
                  <a:ext uri="{FF2B5EF4-FFF2-40B4-BE49-F238E27FC236}">
                    <a16:creationId xmlns:a16="http://schemas.microsoft.com/office/drawing/2014/main" id="{81BB83D3-A31C-43C7-B531-D4FFB71AC8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5337175"/>
                <a:ext cx="9749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8" name="Rectangle 113">
                <a:extLst>
                  <a:ext uri="{FF2B5EF4-FFF2-40B4-BE49-F238E27FC236}">
                    <a16:creationId xmlns:a16="http://schemas.microsoft.com/office/drawing/2014/main" id="{6E4DB43F-09BA-4AE4-89EF-392042E550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5450333"/>
                <a:ext cx="97491" cy="115771"/>
              </a:xfrm>
              <a:prstGeom prst="rect">
                <a:avLst/>
              </a:prstGeom>
              <a:solidFill>
                <a:srgbClr val="F9CE23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9" name="Rectangle 114">
                <a:extLst>
                  <a:ext uri="{FF2B5EF4-FFF2-40B4-BE49-F238E27FC236}">
                    <a16:creationId xmlns:a16="http://schemas.microsoft.com/office/drawing/2014/main" id="{2FE88725-4CCF-4117-AE31-881D506CD5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5450333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0" name="Rectangle 115">
                <a:extLst>
                  <a:ext uri="{FF2B5EF4-FFF2-40B4-BE49-F238E27FC236}">
                    <a16:creationId xmlns:a16="http://schemas.microsoft.com/office/drawing/2014/main" id="{BFAC37E7-C910-4193-BFAF-A82B24132C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5566104"/>
                <a:ext cx="97491" cy="115771"/>
              </a:xfrm>
              <a:prstGeom prst="rect">
                <a:avLst/>
              </a:prstGeom>
              <a:solidFill>
                <a:srgbClr val="F9CE23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1" name="Rectangle 116">
                <a:extLst>
                  <a:ext uri="{FF2B5EF4-FFF2-40B4-BE49-F238E27FC236}">
                    <a16:creationId xmlns:a16="http://schemas.microsoft.com/office/drawing/2014/main" id="{A56A1E13-F8D1-4FEA-9480-A24A0C51CE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5566104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2" name="Rectangle 117">
                <a:extLst>
                  <a:ext uri="{FF2B5EF4-FFF2-40B4-BE49-F238E27FC236}">
                    <a16:creationId xmlns:a16="http://schemas.microsoft.com/office/drawing/2014/main" id="{73F9D209-58DC-434C-8448-6B84585E6B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5681875"/>
                <a:ext cx="97491" cy="12939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3" name="Rectangle 118">
                <a:extLst>
                  <a:ext uri="{FF2B5EF4-FFF2-40B4-BE49-F238E27FC236}">
                    <a16:creationId xmlns:a16="http://schemas.microsoft.com/office/drawing/2014/main" id="{921FA1A4-960C-4690-ACE0-5CC3676A84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5681875"/>
                <a:ext cx="97491" cy="12939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4" name="Rectangle 119">
                <a:extLst>
                  <a:ext uri="{FF2B5EF4-FFF2-40B4-BE49-F238E27FC236}">
                    <a16:creationId xmlns:a16="http://schemas.microsoft.com/office/drawing/2014/main" id="{1B222872-60C9-4C55-9E57-CF2900D829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5811266"/>
                <a:ext cx="9749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5" name="Rectangle 120">
                <a:extLst>
                  <a:ext uri="{FF2B5EF4-FFF2-40B4-BE49-F238E27FC236}">
                    <a16:creationId xmlns:a16="http://schemas.microsoft.com/office/drawing/2014/main" id="{CD11A7A4-1280-4B58-B798-A15A702F22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5811266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6" name="Rectangle 121">
                <a:extLst>
                  <a:ext uri="{FF2B5EF4-FFF2-40B4-BE49-F238E27FC236}">
                    <a16:creationId xmlns:a16="http://schemas.microsoft.com/office/drawing/2014/main" id="{B2F81C6B-D03C-40D4-824A-4D8B0872C6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5927037"/>
                <a:ext cx="97491" cy="12939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7" name="Rectangle 122">
                <a:extLst>
                  <a:ext uri="{FF2B5EF4-FFF2-40B4-BE49-F238E27FC236}">
                    <a16:creationId xmlns:a16="http://schemas.microsoft.com/office/drawing/2014/main" id="{68FD78F6-9F05-4903-B8FA-C04648490A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5927037"/>
                <a:ext cx="97491" cy="12939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8" name="Rectangle 123">
                <a:extLst>
                  <a:ext uri="{FF2B5EF4-FFF2-40B4-BE49-F238E27FC236}">
                    <a16:creationId xmlns:a16="http://schemas.microsoft.com/office/drawing/2014/main" id="{714C44B4-F492-47A8-93A8-0165636911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6056429"/>
                <a:ext cx="9749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9" name="Rectangle 124">
                <a:extLst>
                  <a:ext uri="{FF2B5EF4-FFF2-40B4-BE49-F238E27FC236}">
                    <a16:creationId xmlns:a16="http://schemas.microsoft.com/office/drawing/2014/main" id="{6FF3B92B-4749-4BD7-9B8E-108294C237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6056429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465" name="Group 464">
              <a:extLst>
                <a:ext uri="{FF2B5EF4-FFF2-40B4-BE49-F238E27FC236}">
                  <a16:creationId xmlns:a16="http://schemas.microsoft.com/office/drawing/2014/main" id="{C3D98F42-F0AB-4076-8F25-E81315D4B9E0}"/>
                </a:ext>
              </a:extLst>
            </p:cNvPr>
            <p:cNvGrpSpPr/>
            <p:nvPr/>
          </p:nvGrpSpPr>
          <p:grpSpPr>
            <a:xfrm>
              <a:off x="4027179" y="3757241"/>
              <a:ext cx="97491" cy="2414959"/>
              <a:chOff x="4027179" y="3757241"/>
              <a:chExt cx="97491" cy="2414959"/>
            </a:xfrm>
          </p:grpSpPr>
          <p:sp>
            <p:nvSpPr>
              <p:cNvPr id="340" name="Rectangle 125">
                <a:extLst>
                  <a:ext uri="{FF2B5EF4-FFF2-40B4-BE49-F238E27FC236}">
                    <a16:creationId xmlns:a16="http://schemas.microsoft.com/office/drawing/2014/main" id="{74CB2123-D6E1-452F-A327-27218B0BC9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3757241"/>
                <a:ext cx="9749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1" name="Rectangle 126">
                <a:extLst>
                  <a:ext uri="{FF2B5EF4-FFF2-40B4-BE49-F238E27FC236}">
                    <a16:creationId xmlns:a16="http://schemas.microsoft.com/office/drawing/2014/main" id="{675A66FE-D156-4503-8867-66B0F51F28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3757241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2" name="Rectangle 127">
                <a:extLst>
                  <a:ext uri="{FF2B5EF4-FFF2-40B4-BE49-F238E27FC236}">
                    <a16:creationId xmlns:a16="http://schemas.microsoft.com/office/drawing/2014/main" id="{35627B4E-43EA-4EA8-A45E-0A23289767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3873012"/>
                <a:ext cx="9749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3" name="Rectangle 128">
                <a:extLst>
                  <a:ext uri="{FF2B5EF4-FFF2-40B4-BE49-F238E27FC236}">
                    <a16:creationId xmlns:a16="http://schemas.microsoft.com/office/drawing/2014/main" id="{DEAB6D42-D689-436B-B73B-03A1C3118B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3873012"/>
                <a:ext cx="9749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4" name="Rectangle 129">
                <a:extLst>
                  <a:ext uri="{FF2B5EF4-FFF2-40B4-BE49-F238E27FC236}">
                    <a16:creationId xmlns:a16="http://schemas.microsoft.com/office/drawing/2014/main" id="{76422F6E-204B-4A0D-BF7F-B0451ACA4E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4009213"/>
                <a:ext cx="9749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5" name="Rectangle 130">
                <a:extLst>
                  <a:ext uri="{FF2B5EF4-FFF2-40B4-BE49-F238E27FC236}">
                    <a16:creationId xmlns:a16="http://schemas.microsoft.com/office/drawing/2014/main" id="{8CE06C45-0C69-49C2-BC86-6CC88A7A5E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4009213"/>
                <a:ext cx="9749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6" name="Rectangle 131">
                <a:extLst>
                  <a:ext uri="{FF2B5EF4-FFF2-40B4-BE49-F238E27FC236}">
                    <a16:creationId xmlns:a16="http://schemas.microsoft.com/office/drawing/2014/main" id="{6146D855-0AE1-4CBD-B8AC-E03A2D921C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4118174"/>
                <a:ext cx="9749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7" name="Rectangle 132">
                <a:extLst>
                  <a:ext uri="{FF2B5EF4-FFF2-40B4-BE49-F238E27FC236}">
                    <a16:creationId xmlns:a16="http://schemas.microsoft.com/office/drawing/2014/main" id="{7BAF2629-13C5-46B8-8A79-C50A3E6ED2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4118174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8" name="Rectangle 133">
                <a:extLst>
                  <a:ext uri="{FF2B5EF4-FFF2-40B4-BE49-F238E27FC236}">
                    <a16:creationId xmlns:a16="http://schemas.microsoft.com/office/drawing/2014/main" id="{E69CFEC8-8FE4-499C-B438-9BFDC61DBC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4233946"/>
                <a:ext cx="9749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9" name="Rectangle 134">
                <a:extLst>
                  <a:ext uri="{FF2B5EF4-FFF2-40B4-BE49-F238E27FC236}">
                    <a16:creationId xmlns:a16="http://schemas.microsoft.com/office/drawing/2014/main" id="{4A35B504-95F1-4F08-8BB3-6166FB35C2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4233946"/>
                <a:ext cx="9749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0" name="Rectangle 135">
                <a:extLst>
                  <a:ext uri="{FF2B5EF4-FFF2-40B4-BE49-F238E27FC236}">
                    <a16:creationId xmlns:a16="http://schemas.microsoft.com/office/drawing/2014/main" id="{0669E1C9-4D5F-4328-9912-C3D10CE78B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4370146"/>
                <a:ext cx="9749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1" name="Rectangle 136">
                <a:extLst>
                  <a:ext uri="{FF2B5EF4-FFF2-40B4-BE49-F238E27FC236}">
                    <a16:creationId xmlns:a16="http://schemas.microsoft.com/office/drawing/2014/main" id="{6DB627B2-E114-48CB-A6BB-3ACD8D1F88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4370146"/>
                <a:ext cx="9749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2" name="Rectangle 137">
                <a:extLst>
                  <a:ext uri="{FF2B5EF4-FFF2-40B4-BE49-F238E27FC236}">
                    <a16:creationId xmlns:a16="http://schemas.microsoft.com/office/drawing/2014/main" id="{6E584511-30FF-4414-8FB5-0541E8307B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4479107"/>
                <a:ext cx="9749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3" name="Rectangle 138">
                <a:extLst>
                  <a:ext uri="{FF2B5EF4-FFF2-40B4-BE49-F238E27FC236}">
                    <a16:creationId xmlns:a16="http://schemas.microsoft.com/office/drawing/2014/main" id="{0AE46C79-EAE9-4A9C-BA76-A6EABEA853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4479107"/>
                <a:ext cx="9749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4" name="Rectangle 139">
                <a:extLst>
                  <a:ext uri="{FF2B5EF4-FFF2-40B4-BE49-F238E27FC236}">
                    <a16:creationId xmlns:a16="http://schemas.microsoft.com/office/drawing/2014/main" id="{16B614F6-1875-4656-A266-F37082D5CD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4615309"/>
                <a:ext cx="9749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5" name="Rectangle 140">
                <a:extLst>
                  <a:ext uri="{FF2B5EF4-FFF2-40B4-BE49-F238E27FC236}">
                    <a16:creationId xmlns:a16="http://schemas.microsoft.com/office/drawing/2014/main" id="{0D3EB788-9370-49C7-8687-15E198EA1D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4615309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6" name="Rectangle 141">
                <a:extLst>
                  <a:ext uri="{FF2B5EF4-FFF2-40B4-BE49-F238E27FC236}">
                    <a16:creationId xmlns:a16="http://schemas.microsoft.com/office/drawing/2014/main" id="{CDD89E71-BF97-425F-9904-7A637E6BC9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4731079"/>
                <a:ext cx="9749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7" name="Rectangle 142">
                <a:extLst>
                  <a:ext uri="{FF2B5EF4-FFF2-40B4-BE49-F238E27FC236}">
                    <a16:creationId xmlns:a16="http://schemas.microsoft.com/office/drawing/2014/main" id="{BC4CFFF8-D703-4C4A-9FFC-7322D5D473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4731079"/>
                <a:ext cx="9749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8" name="Rectangle 143">
                <a:extLst>
                  <a:ext uri="{FF2B5EF4-FFF2-40B4-BE49-F238E27FC236}">
                    <a16:creationId xmlns:a16="http://schemas.microsoft.com/office/drawing/2014/main" id="{6CB1485E-BE89-4A5A-9724-6BFFF7EAC0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4840040"/>
                <a:ext cx="9749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9" name="Rectangle 144">
                <a:extLst>
                  <a:ext uri="{FF2B5EF4-FFF2-40B4-BE49-F238E27FC236}">
                    <a16:creationId xmlns:a16="http://schemas.microsoft.com/office/drawing/2014/main" id="{9D65385A-62FD-4AA4-AD57-F7BC8A03C2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4840040"/>
                <a:ext cx="9749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0" name="Rectangle 145">
                <a:extLst>
                  <a:ext uri="{FF2B5EF4-FFF2-40B4-BE49-F238E27FC236}">
                    <a16:creationId xmlns:a16="http://schemas.microsoft.com/office/drawing/2014/main" id="{66E0337A-2FFE-4326-955F-8010A1BADB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4976242"/>
                <a:ext cx="9749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1" name="Rectangle 146">
                <a:extLst>
                  <a:ext uri="{FF2B5EF4-FFF2-40B4-BE49-F238E27FC236}">
                    <a16:creationId xmlns:a16="http://schemas.microsoft.com/office/drawing/2014/main" id="{B8F44FB5-F746-45B0-8368-AB119D5FFA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4976242"/>
                <a:ext cx="9749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2" name="Rectangle 147">
                <a:extLst>
                  <a:ext uri="{FF2B5EF4-FFF2-40B4-BE49-F238E27FC236}">
                    <a16:creationId xmlns:a16="http://schemas.microsoft.com/office/drawing/2014/main" id="{45FECA7E-D01B-458E-A5F0-0F024EAECF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5085203"/>
                <a:ext cx="9749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3" name="Rectangle 148">
                <a:extLst>
                  <a:ext uri="{FF2B5EF4-FFF2-40B4-BE49-F238E27FC236}">
                    <a16:creationId xmlns:a16="http://schemas.microsoft.com/office/drawing/2014/main" id="{6819446B-076A-4737-A013-CB511D784B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5085203"/>
                <a:ext cx="9749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4" name="Rectangle 149">
                <a:extLst>
                  <a:ext uri="{FF2B5EF4-FFF2-40B4-BE49-F238E27FC236}">
                    <a16:creationId xmlns:a16="http://schemas.microsoft.com/office/drawing/2014/main" id="{7C16300F-F4C6-450E-ABEE-5C81D364C8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5221404"/>
                <a:ext cx="97491" cy="115771"/>
              </a:xfrm>
              <a:prstGeom prst="rect">
                <a:avLst/>
              </a:prstGeom>
              <a:solidFill>
                <a:srgbClr val="F9CE23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5" name="Rectangle 150">
                <a:extLst>
                  <a:ext uri="{FF2B5EF4-FFF2-40B4-BE49-F238E27FC236}">
                    <a16:creationId xmlns:a16="http://schemas.microsoft.com/office/drawing/2014/main" id="{9BBC4C9F-5839-4BFB-8CA4-B89C82F5FC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5221404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6" name="Rectangle 151">
                <a:extLst>
                  <a:ext uri="{FF2B5EF4-FFF2-40B4-BE49-F238E27FC236}">
                    <a16:creationId xmlns:a16="http://schemas.microsoft.com/office/drawing/2014/main" id="{3F82BE26-FA58-462A-857B-DE3EF460D6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5337175"/>
                <a:ext cx="97491" cy="108961"/>
              </a:xfrm>
              <a:prstGeom prst="rect">
                <a:avLst/>
              </a:prstGeom>
              <a:solidFill>
                <a:srgbClr val="F9CE23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7" name="Rectangle 152">
                <a:extLst>
                  <a:ext uri="{FF2B5EF4-FFF2-40B4-BE49-F238E27FC236}">
                    <a16:creationId xmlns:a16="http://schemas.microsoft.com/office/drawing/2014/main" id="{5429D796-A32C-4223-985B-51B7C1A37A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5337175"/>
                <a:ext cx="9749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8" name="Rectangle 153">
                <a:extLst>
                  <a:ext uri="{FF2B5EF4-FFF2-40B4-BE49-F238E27FC236}">
                    <a16:creationId xmlns:a16="http://schemas.microsoft.com/office/drawing/2014/main" id="{D2C2F32F-4B5B-4C06-AB43-4C2381CCA3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5450333"/>
                <a:ext cx="9749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9" name="Rectangle 154">
                <a:extLst>
                  <a:ext uri="{FF2B5EF4-FFF2-40B4-BE49-F238E27FC236}">
                    <a16:creationId xmlns:a16="http://schemas.microsoft.com/office/drawing/2014/main" id="{959772B2-91AB-4A95-B059-8995428BFF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5450333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0" name="Rectangle 155">
                <a:extLst>
                  <a:ext uri="{FF2B5EF4-FFF2-40B4-BE49-F238E27FC236}">
                    <a16:creationId xmlns:a16="http://schemas.microsoft.com/office/drawing/2014/main" id="{F4F15972-6D28-45C3-9DAD-CEBDB529A2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5566104"/>
                <a:ext cx="9749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1" name="Rectangle 156">
                <a:extLst>
                  <a:ext uri="{FF2B5EF4-FFF2-40B4-BE49-F238E27FC236}">
                    <a16:creationId xmlns:a16="http://schemas.microsoft.com/office/drawing/2014/main" id="{D1C33D82-D4BF-4B96-8FE3-A6E991EEAE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5566104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2" name="Rectangle 157">
                <a:extLst>
                  <a:ext uri="{FF2B5EF4-FFF2-40B4-BE49-F238E27FC236}">
                    <a16:creationId xmlns:a16="http://schemas.microsoft.com/office/drawing/2014/main" id="{8AFFB480-FC4B-48F8-BB17-FC441B8502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5681875"/>
                <a:ext cx="97491" cy="12939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3" name="Rectangle 158">
                <a:extLst>
                  <a:ext uri="{FF2B5EF4-FFF2-40B4-BE49-F238E27FC236}">
                    <a16:creationId xmlns:a16="http://schemas.microsoft.com/office/drawing/2014/main" id="{06FFE855-E448-44EA-9C71-2EB06B0ADC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5681875"/>
                <a:ext cx="97491" cy="12939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4" name="Rectangle 159">
                <a:extLst>
                  <a:ext uri="{FF2B5EF4-FFF2-40B4-BE49-F238E27FC236}">
                    <a16:creationId xmlns:a16="http://schemas.microsoft.com/office/drawing/2014/main" id="{C43310BF-B868-4ABA-A4EF-8B90AB8354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5811266"/>
                <a:ext cx="9749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5" name="Rectangle 160">
                <a:extLst>
                  <a:ext uri="{FF2B5EF4-FFF2-40B4-BE49-F238E27FC236}">
                    <a16:creationId xmlns:a16="http://schemas.microsoft.com/office/drawing/2014/main" id="{4D8EE76A-65FE-4674-B663-78C6A288E2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5811266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6" name="Rectangle 161">
                <a:extLst>
                  <a:ext uri="{FF2B5EF4-FFF2-40B4-BE49-F238E27FC236}">
                    <a16:creationId xmlns:a16="http://schemas.microsoft.com/office/drawing/2014/main" id="{01FD1045-926B-4A25-82B7-F1E2C2D977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5927037"/>
                <a:ext cx="97491" cy="12939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7" name="Rectangle 162">
                <a:extLst>
                  <a:ext uri="{FF2B5EF4-FFF2-40B4-BE49-F238E27FC236}">
                    <a16:creationId xmlns:a16="http://schemas.microsoft.com/office/drawing/2014/main" id="{9D19CA14-70B9-4897-BB3F-2E6B8EDFCC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5927037"/>
                <a:ext cx="97491" cy="12939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8" name="Rectangle 163">
                <a:extLst>
                  <a:ext uri="{FF2B5EF4-FFF2-40B4-BE49-F238E27FC236}">
                    <a16:creationId xmlns:a16="http://schemas.microsoft.com/office/drawing/2014/main" id="{E83BC2A1-EB01-4909-8E1C-36AE0BA16E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6056429"/>
                <a:ext cx="9749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9" name="Rectangle 164">
                <a:extLst>
                  <a:ext uri="{FF2B5EF4-FFF2-40B4-BE49-F238E27FC236}">
                    <a16:creationId xmlns:a16="http://schemas.microsoft.com/office/drawing/2014/main" id="{86F9955E-13F9-4BBA-8CDA-3B36FC51C2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6056429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380" name="Rectangle 165">
              <a:extLst>
                <a:ext uri="{FF2B5EF4-FFF2-40B4-BE49-F238E27FC236}">
                  <a16:creationId xmlns:a16="http://schemas.microsoft.com/office/drawing/2014/main" id="{92F48699-23B8-4E02-A881-C81101850A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3757241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1" name="Rectangle 166">
              <a:extLst>
                <a:ext uri="{FF2B5EF4-FFF2-40B4-BE49-F238E27FC236}">
                  <a16:creationId xmlns:a16="http://schemas.microsoft.com/office/drawing/2014/main" id="{24DC1CF3-44C4-432A-AFDA-32CB144274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3757241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2" name="Rectangle 167">
              <a:extLst>
                <a:ext uri="{FF2B5EF4-FFF2-40B4-BE49-F238E27FC236}">
                  <a16:creationId xmlns:a16="http://schemas.microsoft.com/office/drawing/2014/main" id="{AFA9B2A3-886A-4E66-B5B8-72522E7A84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3873012"/>
              <a:ext cx="97491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3" name="Rectangle 168">
              <a:extLst>
                <a:ext uri="{FF2B5EF4-FFF2-40B4-BE49-F238E27FC236}">
                  <a16:creationId xmlns:a16="http://schemas.microsoft.com/office/drawing/2014/main" id="{4A8C6793-BB06-482F-90C4-134768DF24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3873012"/>
              <a:ext cx="9749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4" name="Rectangle 169">
              <a:extLst>
                <a:ext uri="{FF2B5EF4-FFF2-40B4-BE49-F238E27FC236}">
                  <a16:creationId xmlns:a16="http://schemas.microsoft.com/office/drawing/2014/main" id="{67E2816F-F1C5-4BD6-A91C-6E42413CD6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4009213"/>
              <a:ext cx="97491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5" name="Rectangle 170">
              <a:extLst>
                <a:ext uri="{FF2B5EF4-FFF2-40B4-BE49-F238E27FC236}">
                  <a16:creationId xmlns:a16="http://schemas.microsoft.com/office/drawing/2014/main" id="{018ADF0D-AFD8-4C58-BCEF-228917C6CC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4009213"/>
              <a:ext cx="9749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6" name="Rectangle 171">
              <a:extLst>
                <a:ext uri="{FF2B5EF4-FFF2-40B4-BE49-F238E27FC236}">
                  <a16:creationId xmlns:a16="http://schemas.microsoft.com/office/drawing/2014/main" id="{7A9D1BBF-1E09-49FC-A827-6E33F0645A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4118174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7" name="Rectangle 172">
              <a:extLst>
                <a:ext uri="{FF2B5EF4-FFF2-40B4-BE49-F238E27FC236}">
                  <a16:creationId xmlns:a16="http://schemas.microsoft.com/office/drawing/2014/main" id="{C166CDD2-8C45-4196-8004-A05120D274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4118174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8" name="Rectangle 173">
              <a:extLst>
                <a:ext uri="{FF2B5EF4-FFF2-40B4-BE49-F238E27FC236}">
                  <a16:creationId xmlns:a16="http://schemas.microsoft.com/office/drawing/2014/main" id="{DE8BFE6A-23D8-4A3D-8F50-59A949491C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4233946"/>
              <a:ext cx="97491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9" name="Rectangle 174">
              <a:extLst>
                <a:ext uri="{FF2B5EF4-FFF2-40B4-BE49-F238E27FC236}">
                  <a16:creationId xmlns:a16="http://schemas.microsoft.com/office/drawing/2014/main" id="{D93909FB-DC03-47F3-A620-A3148C9A89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4233946"/>
              <a:ext cx="9749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0" name="Rectangle 175">
              <a:extLst>
                <a:ext uri="{FF2B5EF4-FFF2-40B4-BE49-F238E27FC236}">
                  <a16:creationId xmlns:a16="http://schemas.microsoft.com/office/drawing/2014/main" id="{F92985BE-68BD-4542-AEA0-2E1AAC7E17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4370146"/>
              <a:ext cx="97491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1" name="Rectangle 176">
              <a:extLst>
                <a:ext uri="{FF2B5EF4-FFF2-40B4-BE49-F238E27FC236}">
                  <a16:creationId xmlns:a16="http://schemas.microsoft.com/office/drawing/2014/main" id="{AFFEFB88-853E-42A1-BADC-482980A073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4370146"/>
              <a:ext cx="9749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2" name="Rectangle 177">
              <a:extLst>
                <a:ext uri="{FF2B5EF4-FFF2-40B4-BE49-F238E27FC236}">
                  <a16:creationId xmlns:a16="http://schemas.microsoft.com/office/drawing/2014/main" id="{D7F06FCF-D618-4E1B-8BD8-A48EE7A26D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4479107"/>
              <a:ext cx="97491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3" name="Rectangle 178">
              <a:extLst>
                <a:ext uri="{FF2B5EF4-FFF2-40B4-BE49-F238E27FC236}">
                  <a16:creationId xmlns:a16="http://schemas.microsoft.com/office/drawing/2014/main" id="{76B4D92D-B5CF-4A66-9D52-629D2F570D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4479107"/>
              <a:ext cx="9749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4" name="Rectangle 179">
              <a:extLst>
                <a:ext uri="{FF2B5EF4-FFF2-40B4-BE49-F238E27FC236}">
                  <a16:creationId xmlns:a16="http://schemas.microsoft.com/office/drawing/2014/main" id="{ADFFE17F-6F85-4419-B3A9-3E74305CFE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4615309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5" name="Rectangle 180">
              <a:extLst>
                <a:ext uri="{FF2B5EF4-FFF2-40B4-BE49-F238E27FC236}">
                  <a16:creationId xmlns:a16="http://schemas.microsoft.com/office/drawing/2014/main" id="{308CFA96-124A-4661-97EA-BDE8CE9F39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4615309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6" name="Rectangle 181">
              <a:extLst>
                <a:ext uri="{FF2B5EF4-FFF2-40B4-BE49-F238E27FC236}">
                  <a16:creationId xmlns:a16="http://schemas.microsoft.com/office/drawing/2014/main" id="{EAB06341-38AA-4A95-9DCC-AED5AE35A1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4731079"/>
              <a:ext cx="97491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7" name="Rectangle 182">
              <a:extLst>
                <a:ext uri="{FF2B5EF4-FFF2-40B4-BE49-F238E27FC236}">
                  <a16:creationId xmlns:a16="http://schemas.microsoft.com/office/drawing/2014/main" id="{F35ADDAE-B9E7-4228-9274-C2D61AD172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4731079"/>
              <a:ext cx="9749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8" name="Rectangle 183">
              <a:extLst>
                <a:ext uri="{FF2B5EF4-FFF2-40B4-BE49-F238E27FC236}">
                  <a16:creationId xmlns:a16="http://schemas.microsoft.com/office/drawing/2014/main" id="{154D1B5B-AEB1-4223-AA85-33D6329436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4840040"/>
              <a:ext cx="97491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9" name="Rectangle 184">
              <a:extLst>
                <a:ext uri="{FF2B5EF4-FFF2-40B4-BE49-F238E27FC236}">
                  <a16:creationId xmlns:a16="http://schemas.microsoft.com/office/drawing/2014/main" id="{0A841937-AA62-4253-A678-28C8A4B5E6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4840040"/>
              <a:ext cx="9749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0" name="Rectangle 185">
              <a:extLst>
                <a:ext uri="{FF2B5EF4-FFF2-40B4-BE49-F238E27FC236}">
                  <a16:creationId xmlns:a16="http://schemas.microsoft.com/office/drawing/2014/main" id="{D00D6C1A-9595-4FE0-A4F8-B7B634914E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4976242"/>
              <a:ext cx="97491" cy="108961"/>
            </a:xfrm>
            <a:prstGeom prst="rect">
              <a:avLst/>
            </a:prstGeom>
            <a:solidFill>
              <a:srgbClr val="F9CE23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1" name="Rectangle 186">
              <a:extLst>
                <a:ext uri="{FF2B5EF4-FFF2-40B4-BE49-F238E27FC236}">
                  <a16:creationId xmlns:a16="http://schemas.microsoft.com/office/drawing/2014/main" id="{8F759E64-178C-4D40-9401-BC200BA09F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4976242"/>
              <a:ext cx="9749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2" name="Rectangle 187">
              <a:extLst>
                <a:ext uri="{FF2B5EF4-FFF2-40B4-BE49-F238E27FC236}">
                  <a16:creationId xmlns:a16="http://schemas.microsoft.com/office/drawing/2014/main" id="{46E67CC4-BA7F-4456-919F-6C36776C12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5085203"/>
              <a:ext cx="97491" cy="136201"/>
            </a:xfrm>
            <a:prstGeom prst="rect">
              <a:avLst/>
            </a:prstGeom>
            <a:solidFill>
              <a:srgbClr val="F9CE23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3" name="Rectangle 188">
              <a:extLst>
                <a:ext uri="{FF2B5EF4-FFF2-40B4-BE49-F238E27FC236}">
                  <a16:creationId xmlns:a16="http://schemas.microsoft.com/office/drawing/2014/main" id="{354C8A8D-AB7B-4D31-9630-297F1D3EFE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5085203"/>
              <a:ext cx="9749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4" name="Rectangle 189">
              <a:extLst>
                <a:ext uri="{FF2B5EF4-FFF2-40B4-BE49-F238E27FC236}">
                  <a16:creationId xmlns:a16="http://schemas.microsoft.com/office/drawing/2014/main" id="{FC27FE83-272C-451F-9B40-C6702B032A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5221404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5" name="Rectangle 190">
              <a:extLst>
                <a:ext uri="{FF2B5EF4-FFF2-40B4-BE49-F238E27FC236}">
                  <a16:creationId xmlns:a16="http://schemas.microsoft.com/office/drawing/2014/main" id="{0D64806C-3090-4656-9E99-5A34177416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5221404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6" name="Rectangle 191">
              <a:extLst>
                <a:ext uri="{FF2B5EF4-FFF2-40B4-BE49-F238E27FC236}">
                  <a16:creationId xmlns:a16="http://schemas.microsoft.com/office/drawing/2014/main" id="{CF08D0B7-9723-4A1E-B68F-5E4D6AC119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5337175"/>
              <a:ext cx="97491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7" name="Rectangle 192">
              <a:extLst>
                <a:ext uri="{FF2B5EF4-FFF2-40B4-BE49-F238E27FC236}">
                  <a16:creationId xmlns:a16="http://schemas.microsoft.com/office/drawing/2014/main" id="{E6E3CE73-9F01-40EA-816B-31ECA8796E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5337175"/>
              <a:ext cx="9749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8" name="Rectangle 193">
              <a:extLst>
                <a:ext uri="{FF2B5EF4-FFF2-40B4-BE49-F238E27FC236}">
                  <a16:creationId xmlns:a16="http://schemas.microsoft.com/office/drawing/2014/main" id="{9C5F2A7D-C3B4-4E80-B983-5F75771AA2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5450333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9" name="Rectangle 194">
              <a:extLst>
                <a:ext uri="{FF2B5EF4-FFF2-40B4-BE49-F238E27FC236}">
                  <a16:creationId xmlns:a16="http://schemas.microsoft.com/office/drawing/2014/main" id="{CAD72B42-82C6-440D-BE9C-90032337F0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5450333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0" name="Rectangle 195">
              <a:extLst>
                <a:ext uri="{FF2B5EF4-FFF2-40B4-BE49-F238E27FC236}">
                  <a16:creationId xmlns:a16="http://schemas.microsoft.com/office/drawing/2014/main" id="{0AB25368-597E-4B20-88EA-5CA4E7F8BB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5566104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1" name="Rectangle 196">
              <a:extLst>
                <a:ext uri="{FF2B5EF4-FFF2-40B4-BE49-F238E27FC236}">
                  <a16:creationId xmlns:a16="http://schemas.microsoft.com/office/drawing/2014/main" id="{D1734288-450A-490D-ADA3-B556937BE7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5566104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2" name="Rectangle 197">
              <a:extLst>
                <a:ext uri="{FF2B5EF4-FFF2-40B4-BE49-F238E27FC236}">
                  <a16:creationId xmlns:a16="http://schemas.microsoft.com/office/drawing/2014/main" id="{5EC70CAA-F4BD-4EEA-849F-8CC249D64A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5681875"/>
              <a:ext cx="97491" cy="12939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3" name="Rectangle 198">
              <a:extLst>
                <a:ext uri="{FF2B5EF4-FFF2-40B4-BE49-F238E27FC236}">
                  <a16:creationId xmlns:a16="http://schemas.microsoft.com/office/drawing/2014/main" id="{D5C1CCF5-3F26-4CB3-9E22-1257ACFBAF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5681875"/>
              <a:ext cx="97491" cy="12939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4" name="Rectangle 199">
              <a:extLst>
                <a:ext uri="{FF2B5EF4-FFF2-40B4-BE49-F238E27FC236}">
                  <a16:creationId xmlns:a16="http://schemas.microsoft.com/office/drawing/2014/main" id="{3D73BB7E-6FDE-411C-B72F-EB09E68A20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5811266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5" name="Rectangle 200">
              <a:extLst>
                <a:ext uri="{FF2B5EF4-FFF2-40B4-BE49-F238E27FC236}">
                  <a16:creationId xmlns:a16="http://schemas.microsoft.com/office/drawing/2014/main" id="{FE8DCA3F-64EA-4A06-86D3-4FD86A66DA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5811266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6" name="Rectangle 201">
              <a:extLst>
                <a:ext uri="{FF2B5EF4-FFF2-40B4-BE49-F238E27FC236}">
                  <a16:creationId xmlns:a16="http://schemas.microsoft.com/office/drawing/2014/main" id="{D604DF98-464F-4CD3-B66C-8578A9EDC7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5927037"/>
              <a:ext cx="97491" cy="12939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7" name="Rectangle 202">
              <a:extLst>
                <a:ext uri="{FF2B5EF4-FFF2-40B4-BE49-F238E27FC236}">
                  <a16:creationId xmlns:a16="http://schemas.microsoft.com/office/drawing/2014/main" id="{6AA936EB-CF56-4925-AAAE-18D0FDF37F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5927037"/>
              <a:ext cx="97491" cy="12939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8" name="Rectangle 203">
              <a:extLst>
                <a:ext uri="{FF2B5EF4-FFF2-40B4-BE49-F238E27FC236}">
                  <a16:creationId xmlns:a16="http://schemas.microsoft.com/office/drawing/2014/main" id="{4BA19BC7-1699-4D73-A463-06B3014BD4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6056429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9" name="Rectangle 204">
              <a:extLst>
                <a:ext uri="{FF2B5EF4-FFF2-40B4-BE49-F238E27FC236}">
                  <a16:creationId xmlns:a16="http://schemas.microsoft.com/office/drawing/2014/main" id="{E16846DD-C204-4622-9B7D-97EB46395E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6056429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Rectangle 206">
              <a:extLst>
                <a:ext uri="{FF2B5EF4-FFF2-40B4-BE49-F238E27FC236}">
                  <a16:creationId xmlns:a16="http://schemas.microsoft.com/office/drawing/2014/main" id="{38D651C9-65CB-402E-ABDB-D1C8BBA508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3757241"/>
              <a:ext cx="106926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Rectangle 207">
              <a:extLst>
                <a:ext uri="{FF2B5EF4-FFF2-40B4-BE49-F238E27FC236}">
                  <a16:creationId xmlns:a16="http://schemas.microsoft.com/office/drawing/2014/main" id="{CDF96149-4375-4540-B1C3-407DC66143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3757241"/>
              <a:ext cx="106926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Rectangle 208">
              <a:extLst>
                <a:ext uri="{FF2B5EF4-FFF2-40B4-BE49-F238E27FC236}">
                  <a16:creationId xmlns:a16="http://schemas.microsoft.com/office/drawing/2014/main" id="{16BF163C-1B86-4E6C-9446-E7249F0645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3873012"/>
              <a:ext cx="106926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Rectangle 209">
              <a:extLst>
                <a:ext uri="{FF2B5EF4-FFF2-40B4-BE49-F238E27FC236}">
                  <a16:creationId xmlns:a16="http://schemas.microsoft.com/office/drawing/2014/main" id="{328E5D42-A961-4726-8CC1-F88B13E767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3873012"/>
              <a:ext cx="106926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Rectangle 210">
              <a:extLst>
                <a:ext uri="{FF2B5EF4-FFF2-40B4-BE49-F238E27FC236}">
                  <a16:creationId xmlns:a16="http://schemas.microsoft.com/office/drawing/2014/main" id="{8E7F2DE5-645B-42C1-B28E-5D0BF60A74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4009213"/>
              <a:ext cx="106926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Rectangle 211">
              <a:extLst>
                <a:ext uri="{FF2B5EF4-FFF2-40B4-BE49-F238E27FC236}">
                  <a16:creationId xmlns:a16="http://schemas.microsoft.com/office/drawing/2014/main" id="{1A307CFB-861E-4860-A24B-27595DB7A1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4009213"/>
              <a:ext cx="106926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Rectangle 212">
              <a:extLst>
                <a:ext uri="{FF2B5EF4-FFF2-40B4-BE49-F238E27FC236}">
                  <a16:creationId xmlns:a16="http://schemas.microsoft.com/office/drawing/2014/main" id="{E95EC5A0-B107-4209-A93B-0CCE8ECF81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4118174"/>
              <a:ext cx="106926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Rectangle 213">
              <a:extLst>
                <a:ext uri="{FF2B5EF4-FFF2-40B4-BE49-F238E27FC236}">
                  <a16:creationId xmlns:a16="http://schemas.microsoft.com/office/drawing/2014/main" id="{92D481A2-ADB5-4713-8304-A3133F5292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4118174"/>
              <a:ext cx="106926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Rectangle 214">
              <a:extLst>
                <a:ext uri="{FF2B5EF4-FFF2-40B4-BE49-F238E27FC236}">
                  <a16:creationId xmlns:a16="http://schemas.microsoft.com/office/drawing/2014/main" id="{991B9EA9-FA68-4B9A-8154-E5B1449404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4233946"/>
              <a:ext cx="106926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Rectangle 215">
              <a:extLst>
                <a:ext uri="{FF2B5EF4-FFF2-40B4-BE49-F238E27FC236}">
                  <a16:creationId xmlns:a16="http://schemas.microsoft.com/office/drawing/2014/main" id="{30B78E86-A452-4B1B-9107-CDB6B1ED35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4233946"/>
              <a:ext cx="106926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Rectangle 216">
              <a:extLst>
                <a:ext uri="{FF2B5EF4-FFF2-40B4-BE49-F238E27FC236}">
                  <a16:creationId xmlns:a16="http://schemas.microsoft.com/office/drawing/2014/main" id="{0767C2CC-0142-4B44-829B-675B1EA8AE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4370146"/>
              <a:ext cx="106926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Rectangle 217">
              <a:extLst>
                <a:ext uri="{FF2B5EF4-FFF2-40B4-BE49-F238E27FC236}">
                  <a16:creationId xmlns:a16="http://schemas.microsoft.com/office/drawing/2014/main" id="{8F91152B-B4C6-4114-8170-CA699340B5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4370146"/>
              <a:ext cx="106926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Rectangle 218">
              <a:extLst>
                <a:ext uri="{FF2B5EF4-FFF2-40B4-BE49-F238E27FC236}">
                  <a16:creationId xmlns:a16="http://schemas.microsoft.com/office/drawing/2014/main" id="{42A4F5F5-9B3D-4F5E-BA83-1D414D6311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4479107"/>
              <a:ext cx="106926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Rectangle 219">
              <a:extLst>
                <a:ext uri="{FF2B5EF4-FFF2-40B4-BE49-F238E27FC236}">
                  <a16:creationId xmlns:a16="http://schemas.microsoft.com/office/drawing/2014/main" id="{37F5D037-4087-417C-93E2-3856F825F8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4479107"/>
              <a:ext cx="106926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Rectangle 220">
              <a:extLst>
                <a:ext uri="{FF2B5EF4-FFF2-40B4-BE49-F238E27FC236}">
                  <a16:creationId xmlns:a16="http://schemas.microsoft.com/office/drawing/2014/main" id="{355E90FF-7DC5-480D-B859-BF4F473EF4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4615309"/>
              <a:ext cx="106926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Rectangle 221">
              <a:extLst>
                <a:ext uri="{FF2B5EF4-FFF2-40B4-BE49-F238E27FC236}">
                  <a16:creationId xmlns:a16="http://schemas.microsoft.com/office/drawing/2014/main" id="{DEC062D7-CF07-4B01-BE46-ED3F1A9AB9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4615309"/>
              <a:ext cx="106926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Rectangle 222">
              <a:extLst>
                <a:ext uri="{FF2B5EF4-FFF2-40B4-BE49-F238E27FC236}">
                  <a16:creationId xmlns:a16="http://schemas.microsoft.com/office/drawing/2014/main" id="{7604D4EF-81BC-40FF-99B0-8EDF83F031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4731079"/>
              <a:ext cx="106926" cy="108961"/>
            </a:xfrm>
            <a:prstGeom prst="rect">
              <a:avLst/>
            </a:prstGeom>
            <a:solidFill>
              <a:srgbClr val="F9CE23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Rectangle 223">
              <a:extLst>
                <a:ext uri="{FF2B5EF4-FFF2-40B4-BE49-F238E27FC236}">
                  <a16:creationId xmlns:a16="http://schemas.microsoft.com/office/drawing/2014/main" id="{5F42F717-BCC0-4FA1-9999-42898FE06D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4731079"/>
              <a:ext cx="106926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Rectangle 224">
              <a:extLst>
                <a:ext uri="{FF2B5EF4-FFF2-40B4-BE49-F238E27FC236}">
                  <a16:creationId xmlns:a16="http://schemas.microsoft.com/office/drawing/2014/main" id="{C463116A-E717-43EC-A0C0-0CB9394B13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4840040"/>
              <a:ext cx="106926" cy="136201"/>
            </a:xfrm>
            <a:prstGeom prst="rect">
              <a:avLst/>
            </a:prstGeom>
            <a:solidFill>
              <a:srgbClr val="F9CE23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Rectangle 225">
              <a:extLst>
                <a:ext uri="{FF2B5EF4-FFF2-40B4-BE49-F238E27FC236}">
                  <a16:creationId xmlns:a16="http://schemas.microsoft.com/office/drawing/2014/main" id="{C7275688-A2D7-42EC-A232-7D648540A4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4840040"/>
              <a:ext cx="106926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Rectangle 226">
              <a:extLst>
                <a:ext uri="{FF2B5EF4-FFF2-40B4-BE49-F238E27FC236}">
                  <a16:creationId xmlns:a16="http://schemas.microsoft.com/office/drawing/2014/main" id="{77E101B6-AE52-4876-BA96-C9AE9B5720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4976242"/>
              <a:ext cx="106926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Rectangle 227">
              <a:extLst>
                <a:ext uri="{FF2B5EF4-FFF2-40B4-BE49-F238E27FC236}">
                  <a16:creationId xmlns:a16="http://schemas.microsoft.com/office/drawing/2014/main" id="{700F985B-7C63-4E31-BB45-E522FA1083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4976242"/>
              <a:ext cx="106926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Rectangle 228">
              <a:extLst>
                <a:ext uri="{FF2B5EF4-FFF2-40B4-BE49-F238E27FC236}">
                  <a16:creationId xmlns:a16="http://schemas.microsoft.com/office/drawing/2014/main" id="{3A6EDCFE-7A9F-42D5-9922-F657099C8B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5085203"/>
              <a:ext cx="106926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Rectangle 229">
              <a:extLst>
                <a:ext uri="{FF2B5EF4-FFF2-40B4-BE49-F238E27FC236}">
                  <a16:creationId xmlns:a16="http://schemas.microsoft.com/office/drawing/2014/main" id="{A405E008-BAC4-44DF-8EF4-5D527D76AD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5085203"/>
              <a:ext cx="106926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Rectangle 230">
              <a:extLst>
                <a:ext uri="{FF2B5EF4-FFF2-40B4-BE49-F238E27FC236}">
                  <a16:creationId xmlns:a16="http://schemas.microsoft.com/office/drawing/2014/main" id="{78BE9C3D-D0C9-4D93-839A-6F0EBA7953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5221404"/>
              <a:ext cx="106926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Rectangle 231">
              <a:extLst>
                <a:ext uri="{FF2B5EF4-FFF2-40B4-BE49-F238E27FC236}">
                  <a16:creationId xmlns:a16="http://schemas.microsoft.com/office/drawing/2014/main" id="{622405E9-65E3-42F5-A6E8-030FD745E8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5221404"/>
              <a:ext cx="106926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Rectangle 232">
              <a:extLst>
                <a:ext uri="{FF2B5EF4-FFF2-40B4-BE49-F238E27FC236}">
                  <a16:creationId xmlns:a16="http://schemas.microsoft.com/office/drawing/2014/main" id="{3FE148B9-7FDC-4176-8D90-F833D7E9C1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5337175"/>
              <a:ext cx="106926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Rectangle 233">
              <a:extLst>
                <a:ext uri="{FF2B5EF4-FFF2-40B4-BE49-F238E27FC236}">
                  <a16:creationId xmlns:a16="http://schemas.microsoft.com/office/drawing/2014/main" id="{C337F3E7-3F5A-4E19-AD74-6913BB7433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5337175"/>
              <a:ext cx="106926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Rectangle 234">
              <a:extLst>
                <a:ext uri="{FF2B5EF4-FFF2-40B4-BE49-F238E27FC236}">
                  <a16:creationId xmlns:a16="http://schemas.microsoft.com/office/drawing/2014/main" id="{9711F74E-04A8-4154-9D5B-DE1B512EDE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5450333"/>
              <a:ext cx="106926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Rectangle 235">
              <a:extLst>
                <a:ext uri="{FF2B5EF4-FFF2-40B4-BE49-F238E27FC236}">
                  <a16:creationId xmlns:a16="http://schemas.microsoft.com/office/drawing/2014/main" id="{F8CC5630-3B5A-40E7-9FAD-291D9F0706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5450333"/>
              <a:ext cx="106926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Rectangle 236">
              <a:extLst>
                <a:ext uri="{FF2B5EF4-FFF2-40B4-BE49-F238E27FC236}">
                  <a16:creationId xmlns:a16="http://schemas.microsoft.com/office/drawing/2014/main" id="{7DEF3F55-D141-41D4-8647-36808207D0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5566104"/>
              <a:ext cx="106926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Rectangle 237">
              <a:extLst>
                <a:ext uri="{FF2B5EF4-FFF2-40B4-BE49-F238E27FC236}">
                  <a16:creationId xmlns:a16="http://schemas.microsoft.com/office/drawing/2014/main" id="{B3FCECC0-C3D6-4CFA-A092-2F61256F7E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5566104"/>
              <a:ext cx="106926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Rectangle 238">
              <a:extLst>
                <a:ext uri="{FF2B5EF4-FFF2-40B4-BE49-F238E27FC236}">
                  <a16:creationId xmlns:a16="http://schemas.microsoft.com/office/drawing/2014/main" id="{D17EA386-C8C8-4097-9762-9FDBE434D0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5681875"/>
              <a:ext cx="106926" cy="12939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Rectangle 239">
              <a:extLst>
                <a:ext uri="{FF2B5EF4-FFF2-40B4-BE49-F238E27FC236}">
                  <a16:creationId xmlns:a16="http://schemas.microsoft.com/office/drawing/2014/main" id="{0B5C416B-3EAF-459D-9D65-09046AA974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5681875"/>
              <a:ext cx="106926" cy="12939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Rectangle 240">
              <a:extLst>
                <a:ext uri="{FF2B5EF4-FFF2-40B4-BE49-F238E27FC236}">
                  <a16:creationId xmlns:a16="http://schemas.microsoft.com/office/drawing/2014/main" id="{7EEC7B57-7C9C-4499-8BD1-EF659C0895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5811266"/>
              <a:ext cx="106926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Rectangle 241">
              <a:extLst>
                <a:ext uri="{FF2B5EF4-FFF2-40B4-BE49-F238E27FC236}">
                  <a16:creationId xmlns:a16="http://schemas.microsoft.com/office/drawing/2014/main" id="{91185470-09EE-42C2-8EAF-104A8BE29E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5811266"/>
              <a:ext cx="106926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Rectangle 242">
              <a:extLst>
                <a:ext uri="{FF2B5EF4-FFF2-40B4-BE49-F238E27FC236}">
                  <a16:creationId xmlns:a16="http://schemas.microsoft.com/office/drawing/2014/main" id="{96065232-A8D4-4271-A45F-04085B0A55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5927037"/>
              <a:ext cx="106926" cy="12939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Rectangle 243">
              <a:extLst>
                <a:ext uri="{FF2B5EF4-FFF2-40B4-BE49-F238E27FC236}">
                  <a16:creationId xmlns:a16="http://schemas.microsoft.com/office/drawing/2014/main" id="{A98414D3-56BA-4894-A4FF-453AEA5641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5927037"/>
              <a:ext cx="106926" cy="12939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Rectangle 244">
              <a:extLst>
                <a:ext uri="{FF2B5EF4-FFF2-40B4-BE49-F238E27FC236}">
                  <a16:creationId xmlns:a16="http://schemas.microsoft.com/office/drawing/2014/main" id="{84F3191C-1C2A-4B5F-B984-0FAEB560FA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6056429"/>
              <a:ext cx="106926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Rectangle 245">
              <a:extLst>
                <a:ext uri="{FF2B5EF4-FFF2-40B4-BE49-F238E27FC236}">
                  <a16:creationId xmlns:a16="http://schemas.microsoft.com/office/drawing/2014/main" id="{09D38284-4F35-4432-A72F-6B966354A6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6056429"/>
              <a:ext cx="106926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Rectangle 246">
              <a:extLst>
                <a:ext uri="{FF2B5EF4-FFF2-40B4-BE49-F238E27FC236}">
                  <a16:creationId xmlns:a16="http://schemas.microsoft.com/office/drawing/2014/main" id="{C394F0B3-5B1D-43B4-B969-EB910DBC0E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3757241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Rectangle 247">
              <a:extLst>
                <a:ext uri="{FF2B5EF4-FFF2-40B4-BE49-F238E27FC236}">
                  <a16:creationId xmlns:a16="http://schemas.microsoft.com/office/drawing/2014/main" id="{317055B2-E9F3-4E8C-9433-DF26BE353A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3757241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Rectangle 248">
              <a:extLst>
                <a:ext uri="{FF2B5EF4-FFF2-40B4-BE49-F238E27FC236}">
                  <a16:creationId xmlns:a16="http://schemas.microsoft.com/office/drawing/2014/main" id="{136B88AE-FFF4-436C-9F4B-D302B05CCB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3873012"/>
              <a:ext cx="97491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Rectangle 249">
              <a:extLst>
                <a:ext uri="{FF2B5EF4-FFF2-40B4-BE49-F238E27FC236}">
                  <a16:creationId xmlns:a16="http://schemas.microsoft.com/office/drawing/2014/main" id="{117D38B8-3FB4-4226-9F6E-044B998D4F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3873012"/>
              <a:ext cx="9749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Rectangle 250">
              <a:extLst>
                <a:ext uri="{FF2B5EF4-FFF2-40B4-BE49-F238E27FC236}">
                  <a16:creationId xmlns:a16="http://schemas.microsoft.com/office/drawing/2014/main" id="{BDD82372-32C8-47B6-A03E-00A82DAB9B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4009213"/>
              <a:ext cx="97491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Rectangle 251">
              <a:extLst>
                <a:ext uri="{FF2B5EF4-FFF2-40B4-BE49-F238E27FC236}">
                  <a16:creationId xmlns:a16="http://schemas.microsoft.com/office/drawing/2014/main" id="{34BC112B-5788-46D6-BE01-BAE4EBD292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4009213"/>
              <a:ext cx="9749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Rectangle 252">
              <a:extLst>
                <a:ext uri="{FF2B5EF4-FFF2-40B4-BE49-F238E27FC236}">
                  <a16:creationId xmlns:a16="http://schemas.microsoft.com/office/drawing/2014/main" id="{B4928C5E-23AB-46D6-9B99-EA30300447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4118174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Rectangle 253">
              <a:extLst>
                <a:ext uri="{FF2B5EF4-FFF2-40B4-BE49-F238E27FC236}">
                  <a16:creationId xmlns:a16="http://schemas.microsoft.com/office/drawing/2014/main" id="{2D5E2A9D-8A77-4959-825F-6D23FB4312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4118174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Rectangle 254">
              <a:extLst>
                <a:ext uri="{FF2B5EF4-FFF2-40B4-BE49-F238E27FC236}">
                  <a16:creationId xmlns:a16="http://schemas.microsoft.com/office/drawing/2014/main" id="{5F1E2903-67B3-43FA-9674-43B673F4DC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4233946"/>
              <a:ext cx="97491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Rectangle 255">
              <a:extLst>
                <a:ext uri="{FF2B5EF4-FFF2-40B4-BE49-F238E27FC236}">
                  <a16:creationId xmlns:a16="http://schemas.microsoft.com/office/drawing/2014/main" id="{7CC63E2D-C40A-463E-BB17-F1D7A292B0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4233946"/>
              <a:ext cx="9749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Rectangle 256">
              <a:extLst>
                <a:ext uri="{FF2B5EF4-FFF2-40B4-BE49-F238E27FC236}">
                  <a16:creationId xmlns:a16="http://schemas.microsoft.com/office/drawing/2014/main" id="{E1E20F74-73DC-4616-8EEC-AE1AFE3507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4370146"/>
              <a:ext cx="97491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Rectangle 257">
              <a:extLst>
                <a:ext uri="{FF2B5EF4-FFF2-40B4-BE49-F238E27FC236}">
                  <a16:creationId xmlns:a16="http://schemas.microsoft.com/office/drawing/2014/main" id="{B91E9CAD-8DB6-4B1F-A348-8B3F3D1C14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4370146"/>
              <a:ext cx="9749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Rectangle 258">
              <a:extLst>
                <a:ext uri="{FF2B5EF4-FFF2-40B4-BE49-F238E27FC236}">
                  <a16:creationId xmlns:a16="http://schemas.microsoft.com/office/drawing/2014/main" id="{295C2E28-BC3A-4E58-A7E9-9EC9DE5382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4479107"/>
              <a:ext cx="97491" cy="136201"/>
            </a:xfrm>
            <a:prstGeom prst="rect">
              <a:avLst/>
            </a:prstGeom>
            <a:solidFill>
              <a:srgbClr val="F9CE23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Rectangle 259">
              <a:extLst>
                <a:ext uri="{FF2B5EF4-FFF2-40B4-BE49-F238E27FC236}">
                  <a16:creationId xmlns:a16="http://schemas.microsoft.com/office/drawing/2014/main" id="{AD0770D0-2324-4077-9D80-2003EC15E8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4479107"/>
              <a:ext cx="9749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Rectangle 260">
              <a:extLst>
                <a:ext uri="{FF2B5EF4-FFF2-40B4-BE49-F238E27FC236}">
                  <a16:creationId xmlns:a16="http://schemas.microsoft.com/office/drawing/2014/main" id="{C5DD1418-7BB0-4A6F-ACDD-352A2F57D9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4615309"/>
              <a:ext cx="97491" cy="115771"/>
            </a:xfrm>
            <a:prstGeom prst="rect">
              <a:avLst/>
            </a:prstGeom>
            <a:solidFill>
              <a:srgbClr val="F9CE23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Rectangle 261">
              <a:extLst>
                <a:ext uri="{FF2B5EF4-FFF2-40B4-BE49-F238E27FC236}">
                  <a16:creationId xmlns:a16="http://schemas.microsoft.com/office/drawing/2014/main" id="{F8E291EC-2569-43E8-A4ED-A34F1069B5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4615309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Rectangle 262">
              <a:extLst>
                <a:ext uri="{FF2B5EF4-FFF2-40B4-BE49-F238E27FC236}">
                  <a16:creationId xmlns:a16="http://schemas.microsoft.com/office/drawing/2014/main" id="{FDE2BD6F-D394-441E-9AB4-327798BA08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4731079"/>
              <a:ext cx="97491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Rectangle 263">
              <a:extLst>
                <a:ext uri="{FF2B5EF4-FFF2-40B4-BE49-F238E27FC236}">
                  <a16:creationId xmlns:a16="http://schemas.microsoft.com/office/drawing/2014/main" id="{A348EA7D-6030-4293-8C93-547BD02066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4731079"/>
              <a:ext cx="9749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Rectangle 264">
              <a:extLst>
                <a:ext uri="{FF2B5EF4-FFF2-40B4-BE49-F238E27FC236}">
                  <a16:creationId xmlns:a16="http://schemas.microsoft.com/office/drawing/2014/main" id="{BE5E63E7-7637-4CD4-BCC3-FDBFFB9E12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4840040"/>
              <a:ext cx="97491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Rectangle 265">
              <a:extLst>
                <a:ext uri="{FF2B5EF4-FFF2-40B4-BE49-F238E27FC236}">
                  <a16:creationId xmlns:a16="http://schemas.microsoft.com/office/drawing/2014/main" id="{0C9F482A-91C4-407E-8409-08C8FA2723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4840040"/>
              <a:ext cx="9749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Rectangle 266">
              <a:extLst>
                <a:ext uri="{FF2B5EF4-FFF2-40B4-BE49-F238E27FC236}">
                  <a16:creationId xmlns:a16="http://schemas.microsoft.com/office/drawing/2014/main" id="{A5904A85-C3A5-43BE-B3D5-2CBD298ACA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4976242"/>
              <a:ext cx="97491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Rectangle 267">
              <a:extLst>
                <a:ext uri="{FF2B5EF4-FFF2-40B4-BE49-F238E27FC236}">
                  <a16:creationId xmlns:a16="http://schemas.microsoft.com/office/drawing/2014/main" id="{9954B486-6216-4813-8638-49ED5F1FDA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4976242"/>
              <a:ext cx="9749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Rectangle 268">
              <a:extLst>
                <a:ext uri="{FF2B5EF4-FFF2-40B4-BE49-F238E27FC236}">
                  <a16:creationId xmlns:a16="http://schemas.microsoft.com/office/drawing/2014/main" id="{E17E8FEB-1A7F-4B92-96A9-C67AF434FA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5085203"/>
              <a:ext cx="97491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Rectangle 269">
              <a:extLst>
                <a:ext uri="{FF2B5EF4-FFF2-40B4-BE49-F238E27FC236}">
                  <a16:creationId xmlns:a16="http://schemas.microsoft.com/office/drawing/2014/main" id="{8F877367-858C-428B-898B-34E73C2964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5085203"/>
              <a:ext cx="9749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Rectangle 270">
              <a:extLst>
                <a:ext uri="{FF2B5EF4-FFF2-40B4-BE49-F238E27FC236}">
                  <a16:creationId xmlns:a16="http://schemas.microsoft.com/office/drawing/2014/main" id="{465B9346-3508-4162-B63D-A97E9C4F0C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5221404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Rectangle 271">
              <a:extLst>
                <a:ext uri="{FF2B5EF4-FFF2-40B4-BE49-F238E27FC236}">
                  <a16:creationId xmlns:a16="http://schemas.microsoft.com/office/drawing/2014/main" id="{D2C918FF-8A7B-4438-B13B-A99516D0AC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5221404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Rectangle 272">
              <a:extLst>
                <a:ext uri="{FF2B5EF4-FFF2-40B4-BE49-F238E27FC236}">
                  <a16:creationId xmlns:a16="http://schemas.microsoft.com/office/drawing/2014/main" id="{421B48EE-ED30-44ED-87B7-142ADD0283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5337175"/>
              <a:ext cx="97491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Rectangle 273">
              <a:extLst>
                <a:ext uri="{FF2B5EF4-FFF2-40B4-BE49-F238E27FC236}">
                  <a16:creationId xmlns:a16="http://schemas.microsoft.com/office/drawing/2014/main" id="{E9E4186D-938D-418A-A605-E3DEC702D9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5337175"/>
              <a:ext cx="9749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Rectangle 274">
              <a:extLst>
                <a:ext uri="{FF2B5EF4-FFF2-40B4-BE49-F238E27FC236}">
                  <a16:creationId xmlns:a16="http://schemas.microsoft.com/office/drawing/2014/main" id="{161E34F4-3091-4E4A-9BF2-3D4BC7A365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5450333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Rectangle 275">
              <a:extLst>
                <a:ext uri="{FF2B5EF4-FFF2-40B4-BE49-F238E27FC236}">
                  <a16:creationId xmlns:a16="http://schemas.microsoft.com/office/drawing/2014/main" id="{C719EDFE-67B1-456C-931B-70D64AFBD3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5450333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Rectangle 276">
              <a:extLst>
                <a:ext uri="{FF2B5EF4-FFF2-40B4-BE49-F238E27FC236}">
                  <a16:creationId xmlns:a16="http://schemas.microsoft.com/office/drawing/2014/main" id="{016BB8B9-BBC8-4C5B-9FE5-7C54B31F31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5566104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Rectangle 277">
              <a:extLst>
                <a:ext uri="{FF2B5EF4-FFF2-40B4-BE49-F238E27FC236}">
                  <a16:creationId xmlns:a16="http://schemas.microsoft.com/office/drawing/2014/main" id="{908B38C0-6732-4ACF-A316-098131344E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5566104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Rectangle 278">
              <a:extLst>
                <a:ext uri="{FF2B5EF4-FFF2-40B4-BE49-F238E27FC236}">
                  <a16:creationId xmlns:a16="http://schemas.microsoft.com/office/drawing/2014/main" id="{07C09F1D-B2BA-4985-BBB8-8229630B8D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5681875"/>
              <a:ext cx="97491" cy="12939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Rectangle 279">
              <a:extLst>
                <a:ext uri="{FF2B5EF4-FFF2-40B4-BE49-F238E27FC236}">
                  <a16:creationId xmlns:a16="http://schemas.microsoft.com/office/drawing/2014/main" id="{BB7E3809-94DD-4593-B767-BBA5BE5702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5681875"/>
              <a:ext cx="97491" cy="12939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Rectangle 280">
              <a:extLst>
                <a:ext uri="{FF2B5EF4-FFF2-40B4-BE49-F238E27FC236}">
                  <a16:creationId xmlns:a16="http://schemas.microsoft.com/office/drawing/2014/main" id="{6868ABF7-C3F4-4BB0-A49A-748637CFC8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5811266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Rectangle 281">
              <a:extLst>
                <a:ext uri="{FF2B5EF4-FFF2-40B4-BE49-F238E27FC236}">
                  <a16:creationId xmlns:a16="http://schemas.microsoft.com/office/drawing/2014/main" id="{56290237-3317-41CA-BEAC-292BC5D295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5811266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Rectangle 282">
              <a:extLst>
                <a:ext uri="{FF2B5EF4-FFF2-40B4-BE49-F238E27FC236}">
                  <a16:creationId xmlns:a16="http://schemas.microsoft.com/office/drawing/2014/main" id="{773247EF-1B85-48CE-9633-48D7A889F6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5927037"/>
              <a:ext cx="97491" cy="12939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Rectangle 283">
              <a:extLst>
                <a:ext uri="{FF2B5EF4-FFF2-40B4-BE49-F238E27FC236}">
                  <a16:creationId xmlns:a16="http://schemas.microsoft.com/office/drawing/2014/main" id="{350D5F8F-3F39-4538-B97A-7630FB5A81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5927037"/>
              <a:ext cx="97491" cy="12939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Rectangle 284">
              <a:extLst>
                <a:ext uri="{FF2B5EF4-FFF2-40B4-BE49-F238E27FC236}">
                  <a16:creationId xmlns:a16="http://schemas.microsoft.com/office/drawing/2014/main" id="{6092688E-C374-4430-8398-3BE016CB41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6056429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Rectangle 285">
              <a:extLst>
                <a:ext uri="{FF2B5EF4-FFF2-40B4-BE49-F238E27FC236}">
                  <a16:creationId xmlns:a16="http://schemas.microsoft.com/office/drawing/2014/main" id="{AA2DBAE8-6A92-4B1C-9136-3ED0C6DCF1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6056429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Rectangle 286">
              <a:extLst>
                <a:ext uri="{FF2B5EF4-FFF2-40B4-BE49-F238E27FC236}">
                  <a16:creationId xmlns:a16="http://schemas.microsoft.com/office/drawing/2014/main" id="{B724983C-17CC-4AB7-9636-81E84D55EF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3757241"/>
              <a:ext cx="10378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Rectangle 287">
              <a:extLst>
                <a:ext uri="{FF2B5EF4-FFF2-40B4-BE49-F238E27FC236}">
                  <a16:creationId xmlns:a16="http://schemas.microsoft.com/office/drawing/2014/main" id="{F47EB6BA-D12C-4DEA-8766-0F732EB8A5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3757241"/>
              <a:ext cx="10378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Rectangle 288">
              <a:extLst>
                <a:ext uri="{FF2B5EF4-FFF2-40B4-BE49-F238E27FC236}">
                  <a16:creationId xmlns:a16="http://schemas.microsoft.com/office/drawing/2014/main" id="{189A342E-0B2E-4F6F-B4E7-188B047AB6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3873012"/>
              <a:ext cx="103781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Rectangle 289">
              <a:extLst>
                <a:ext uri="{FF2B5EF4-FFF2-40B4-BE49-F238E27FC236}">
                  <a16:creationId xmlns:a16="http://schemas.microsoft.com/office/drawing/2014/main" id="{AD2C94B0-94FA-481D-984C-9C4044FC6B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3873012"/>
              <a:ext cx="10378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Rectangle 290">
              <a:extLst>
                <a:ext uri="{FF2B5EF4-FFF2-40B4-BE49-F238E27FC236}">
                  <a16:creationId xmlns:a16="http://schemas.microsoft.com/office/drawing/2014/main" id="{A003E3F7-4B05-4454-B5F1-A5F8830797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4009213"/>
              <a:ext cx="103781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Rectangle 291">
              <a:extLst>
                <a:ext uri="{FF2B5EF4-FFF2-40B4-BE49-F238E27FC236}">
                  <a16:creationId xmlns:a16="http://schemas.microsoft.com/office/drawing/2014/main" id="{DE990589-0292-43C7-B1F0-127D7E52FC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4009213"/>
              <a:ext cx="10378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Rectangle 292">
              <a:extLst>
                <a:ext uri="{FF2B5EF4-FFF2-40B4-BE49-F238E27FC236}">
                  <a16:creationId xmlns:a16="http://schemas.microsoft.com/office/drawing/2014/main" id="{4D318F31-7574-4378-808F-3E9D7279A3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4118174"/>
              <a:ext cx="10378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Rectangle 293">
              <a:extLst>
                <a:ext uri="{FF2B5EF4-FFF2-40B4-BE49-F238E27FC236}">
                  <a16:creationId xmlns:a16="http://schemas.microsoft.com/office/drawing/2014/main" id="{FA1F34AC-B204-474D-8EEE-C6805C02F3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4118174"/>
              <a:ext cx="10378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Rectangle 294">
              <a:extLst>
                <a:ext uri="{FF2B5EF4-FFF2-40B4-BE49-F238E27FC236}">
                  <a16:creationId xmlns:a16="http://schemas.microsoft.com/office/drawing/2014/main" id="{6628A3A3-31C5-4F4E-BCB3-B82833267F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4233946"/>
              <a:ext cx="103781" cy="136201"/>
            </a:xfrm>
            <a:prstGeom prst="rect">
              <a:avLst/>
            </a:prstGeom>
            <a:solidFill>
              <a:srgbClr val="F9CE23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Rectangle 295">
              <a:extLst>
                <a:ext uri="{FF2B5EF4-FFF2-40B4-BE49-F238E27FC236}">
                  <a16:creationId xmlns:a16="http://schemas.microsoft.com/office/drawing/2014/main" id="{819812CE-0249-4C12-9EEA-727FFB6E60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4233946"/>
              <a:ext cx="10378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Rectangle 296">
              <a:extLst>
                <a:ext uri="{FF2B5EF4-FFF2-40B4-BE49-F238E27FC236}">
                  <a16:creationId xmlns:a16="http://schemas.microsoft.com/office/drawing/2014/main" id="{B6C26535-5115-4598-BEBA-3C5858AEDB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4370146"/>
              <a:ext cx="103781" cy="108961"/>
            </a:xfrm>
            <a:prstGeom prst="rect">
              <a:avLst/>
            </a:prstGeom>
            <a:solidFill>
              <a:srgbClr val="F9CE23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Rectangle 297">
              <a:extLst>
                <a:ext uri="{FF2B5EF4-FFF2-40B4-BE49-F238E27FC236}">
                  <a16:creationId xmlns:a16="http://schemas.microsoft.com/office/drawing/2014/main" id="{819D5F4C-50AA-40A8-BD85-82552136CB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4370146"/>
              <a:ext cx="10378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Rectangle 298">
              <a:extLst>
                <a:ext uri="{FF2B5EF4-FFF2-40B4-BE49-F238E27FC236}">
                  <a16:creationId xmlns:a16="http://schemas.microsoft.com/office/drawing/2014/main" id="{E37FCEE7-7BD0-4E17-BA79-6D8D636875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4479107"/>
              <a:ext cx="103781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Rectangle 299">
              <a:extLst>
                <a:ext uri="{FF2B5EF4-FFF2-40B4-BE49-F238E27FC236}">
                  <a16:creationId xmlns:a16="http://schemas.microsoft.com/office/drawing/2014/main" id="{1E7AAD72-D0DE-4EAA-B046-7248378FF9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4479107"/>
              <a:ext cx="10378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Rectangle 300">
              <a:extLst>
                <a:ext uri="{FF2B5EF4-FFF2-40B4-BE49-F238E27FC236}">
                  <a16:creationId xmlns:a16="http://schemas.microsoft.com/office/drawing/2014/main" id="{319A0CDB-DA5D-473D-8BAE-142EABD26B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4615309"/>
              <a:ext cx="10378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Rectangle 301">
              <a:extLst>
                <a:ext uri="{FF2B5EF4-FFF2-40B4-BE49-F238E27FC236}">
                  <a16:creationId xmlns:a16="http://schemas.microsoft.com/office/drawing/2014/main" id="{DFAB7FC8-150B-4946-8AD4-DCC4008E74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4615309"/>
              <a:ext cx="10378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Rectangle 302">
              <a:extLst>
                <a:ext uri="{FF2B5EF4-FFF2-40B4-BE49-F238E27FC236}">
                  <a16:creationId xmlns:a16="http://schemas.microsoft.com/office/drawing/2014/main" id="{22D1475A-755A-4FED-AB6B-57395BBF3F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4731079"/>
              <a:ext cx="103781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Rectangle 303">
              <a:extLst>
                <a:ext uri="{FF2B5EF4-FFF2-40B4-BE49-F238E27FC236}">
                  <a16:creationId xmlns:a16="http://schemas.microsoft.com/office/drawing/2014/main" id="{22A5D0BF-6A5C-4489-B3B6-FB9E7DAEF5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4731079"/>
              <a:ext cx="10378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Rectangle 304">
              <a:extLst>
                <a:ext uri="{FF2B5EF4-FFF2-40B4-BE49-F238E27FC236}">
                  <a16:creationId xmlns:a16="http://schemas.microsoft.com/office/drawing/2014/main" id="{578225F7-BC36-4FA9-9443-47501755E4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4840040"/>
              <a:ext cx="103781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Rectangle 305">
              <a:extLst>
                <a:ext uri="{FF2B5EF4-FFF2-40B4-BE49-F238E27FC236}">
                  <a16:creationId xmlns:a16="http://schemas.microsoft.com/office/drawing/2014/main" id="{E35979F2-390B-45BC-AA13-D4B5C1644F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4840040"/>
              <a:ext cx="10378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Rectangle 306">
              <a:extLst>
                <a:ext uri="{FF2B5EF4-FFF2-40B4-BE49-F238E27FC236}">
                  <a16:creationId xmlns:a16="http://schemas.microsoft.com/office/drawing/2014/main" id="{1F47AD6C-D03C-482B-8E95-8797F4E446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4976242"/>
              <a:ext cx="103781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Rectangle 307">
              <a:extLst>
                <a:ext uri="{FF2B5EF4-FFF2-40B4-BE49-F238E27FC236}">
                  <a16:creationId xmlns:a16="http://schemas.microsoft.com/office/drawing/2014/main" id="{8EB29FD4-2598-4D31-9F7F-AAF6DD7EDA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4976242"/>
              <a:ext cx="10378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Rectangle 308">
              <a:extLst>
                <a:ext uri="{FF2B5EF4-FFF2-40B4-BE49-F238E27FC236}">
                  <a16:creationId xmlns:a16="http://schemas.microsoft.com/office/drawing/2014/main" id="{19AB8CF0-544E-439E-907A-C2F775958C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5085203"/>
              <a:ext cx="103781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Rectangle 309">
              <a:extLst>
                <a:ext uri="{FF2B5EF4-FFF2-40B4-BE49-F238E27FC236}">
                  <a16:creationId xmlns:a16="http://schemas.microsoft.com/office/drawing/2014/main" id="{D2C8E0AD-35C4-439D-B215-ED12566D9F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5085203"/>
              <a:ext cx="10378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Rectangle 310">
              <a:extLst>
                <a:ext uri="{FF2B5EF4-FFF2-40B4-BE49-F238E27FC236}">
                  <a16:creationId xmlns:a16="http://schemas.microsoft.com/office/drawing/2014/main" id="{4E154D94-9ECC-4D97-AC07-407FBFE674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5221404"/>
              <a:ext cx="10378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Rectangle 311">
              <a:extLst>
                <a:ext uri="{FF2B5EF4-FFF2-40B4-BE49-F238E27FC236}">
                  <a16:creationId xmlns:a16="http://schemas.microsoft.com/office/drawing/2014/main" id="{B9345469-143C-43C3-BEBD-24D3DEDEEA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5221404"/>
              <a:ext cx="10378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Rectangle 312">
              <a:extLst>
                <a:ext uri="{FF2B5EF4-FFF2-40B4-BE49-F238E27FC236}">
                  <a16:creationId xmlns:a16="http://schemas.microsoft.com/office/drawing/2014/main" id="{DF08D9B7-401F-454F-BFDA-DA1565E5DD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5337175"/>
              <a:ext cx="103781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" name="Rectangle 313">
              <a:extLst>
                <a:ext uri="{FF2B5EF4-FFF2-40B4-BE49-F238E27FC236}">
                  <a16:creationId xmlns:a16="http://schemas.microsoft.com/office/drawing/2014/main" id="{EBD1292D-9256-4F03-AF07-2BC16DC79F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5337175"/>
              <a:ext cx="10378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" name="Rectangle 314">
              <a:extLst>
                <a:ext uri="{FF2B5EF4-FFF2-40B4-BE49-F238E27FC236}">
                  <a16:creationId xmlns:a16="http://schemas.microsoft.com/office/drawing/2014/main" id="{6D12D458-999E-436D-AF48-DEB949052C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5450333"/>
              <a:ext cx="10378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" name="Rectangle 315">
              <a:extLst>
                <a:ext uri="{FF2B5EF4-FFF2-40B4-BE49-F238E27FC236}">
                  <a16:creationId xmlns:a16="http://schemas.microsoft.com/office/drawing/2014/main" id="{DD9FC86B-4F94-4757-AC8C-5A71E6DB9D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5450333"/>
              <a:ext cx="10378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" name="Rectangle 316">
              <a:extLst>
                <a:ext uri="{FF2B5EF4-FFF2-40B4-BE49-F238E27FC236}">
                  <a16:creationId xmlns:a16="http://schemas.microsoft.com/office/drawing/2014/main" id="{01130FD6-AE00-4600-A10C-18BA0E0612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5566104"/>
              <a:ext cx="10378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Rectangle 317">
              <a:extLst>
                <a:ext uri="{FF2B5EF4-FFF2-40B4-BE49-F238E27FC236}">
                  <a16:creationId xmlns:a16="http://schemas.microsoft.com/office/drawing/2014/main" id="{0C68F8BB-B80D-4605-A76D-4616674B06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5566104"/>
              <a:ext cx="10378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" name="Rectangle 318">
              <a:extLst>
                <a:ext uri="{FF2B5EF4-FFF2-40B4-BE49-F238E27FC236}">
                  <a16:creationId xmlns:a16="http://schemas.microsoft.com/office/drawing/2014/main" id="{09E290CE-8290-4269-8BEA-11B0FDE58F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5681875"/>
              <a:ext cx="103781" cy="12939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" name="Rectangle 319">
              <a:extLst>
                <a:ext uri="{FF2B5EF4-FFF2-40B4-BE49-F238E27FC236}">
                  <a16:creationId xmlns:a16="http://schemas.microsoft.com/office/drawing/2014/main" id="{E9DF8145-4289-4F64-A3AC-33332D14C5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5681875"/>
              <a:ext cx="103781" cy="12939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" name="Rectangle 320">
              <a:extLst>
                <a:ext uri="{FF2B5EF4-FFF2-40B4-BE49-F238E27FC236}">
                  <a16:creationId xmlns:a16="http://schemas.microsoft.com/office/drawing/2014/main" id="{55F0B294-D1E2-4166-8C49-097F5D8999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5811266"/>
              <a:ext cx="10378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" name="Rectangle 321">
              <a:extLst>
                <a:ext uri="{FF2B5EF4-FFF2-40B4-BE49-F238E27FC236}">
                  <a16:creationId xmlns:a16="http://schemas.microsoft.com/office/drawing/2014/main" id="{9BEFF7CD-81B5-47ED-B071-E7AB0F461B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5811266"/>
              <a:ext cx="10378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" name="Rectangle 322">
              <a:extLst>
                <a:ext uri="{FF2B5EF4-FFF2-40B4-BE49-F238E27FC236}">
                  <a16:creationId xmlns:a16="http://schemas.microsoft.com/office/drawing/2014/main" id="{7395DF56-B932-43B6-971D-EF75BB516B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5927037"/>
              <a:ext cx="103781" cy="12939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" name="Rectangle 323">
              <a:extLst>
                <a:ext uri="{FF2B5EF4-FFF2-40B4-BE49-F238E27FC236}">
                  <a16:creationId xmlns:a16="http://schemas.microsoft.com/office/drawing/2014/main" id="{453F6B37-5FCD-43C0-9236-632A39DF39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5927037"/>
              <a:ext cx="103781" cy="12939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" name="Rectangle 324">
              <a:extLst>
                <a:ext uri="{FF2B5EF4-FFF2-40B4-BE49-F238E27FC236}">
                  <a16:creationId xmlns:a16="http://schemas.microsoft.com/office/drawing/2014/main" id="{AE29FE0B-D83F-4430-B70F-16E78B2AEE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6056429"/>
              <a:ext cx="10378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" name="Rectangle 325">
              <a:extLst>
                <a:ext uri="{FF2B5EF4-FFF2-40B4-BE49-F238E27FC236}">
                  <a16:creationId xmlns:a16="http://schemas.microsoft.com/office/drawing/2014/main" id="{5E01894C-EAF9-4540-A13F-F7F9BC29CF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6056429"/>
              <a:ext cx="10378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" name="Rectangle 326">
              <a:extLst>
                <a:ext uri="{FF2B5EF4-FFF2-40B4-BE49-F238E27FC236}">
                  <a16:creationId xmlns:a16="http://schemas.microsoft.com/office/drawing/2014/main" id="{19C141E7-E061-49C3-8F89-B4EC3EE199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3757241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Rectangle 327">
              <a:extLst>
                <a:ext uri="{FF2B5EF4-FFF2-40B4-BE49-F238E27FC236}">
                  <a16:creationId xmlns:a16="http://schemas.microsoft.com/office/drawing/2014/main" id="{D6714C67-DE4A-410F-A9A7-59C68E3821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3757241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2" name="Rectangle 328">
              <a:extLst>
                <a:ext uri="{FF2B5EF4-FFF2-40B4-BE49-F238E27FC236}">
                  <a16:creationId xmlns:a16="http://schemas.microsoft.com/office/drawing/2014/main" id="{5E816A91-4CB4-4697-84A6-459AB1550D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3873012"/>
              <a:ext cx="97491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Rectangle 329">
              <a:extLst>
                <a:ext uri="{FF2B5EF4-FFF2-40B4-BE49-F238E27FC236}">
                  <a16:creationId xmlns:a16="http://schemas.microsoft.com/office/drawing/2014/main" id="{1C8299F4-4B7F-4215-9744-12CBF020E1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3873012"/>
              <a:ext cx="9749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Rectangle 330">
              <a:extLst>
                <a:ext uri="{FF2B5EF4-FFF2-40B4-BE49-F238E27FC236}">
                  <a16:creationId xmlns:a16="http://schemas.microsoft.com/office/drawing/2014/main" id="{C0711B4F-1CCF-4540-88DD-EAFA07ACA3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4009213"/>
              <a:ext cx="97491" cy="108961"/>
            </a:xfrm>
            <a:prstGeom prst="rect">
              <a:avLst/>
            </a:prstGeom>
            <a:solidFill>
              <a:srgbClr val="F9CE23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Rectangle 331">
              <a:extLst>
                <a:ext uri="{FF2B5EF4-FFF2-40B4-BE49-F238E27FC236}">
                  <a16:creationId xmlns:a16="http://schemas.microsoft.com/office/drawing/2014/main" id="{C8E1F1D9-0BDD-4B47-A9E7-8B61655FF7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4009213"/>
              <a:ext cx="9749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Rectangle 332">
              <a:extLst>
                <a:ext uri="{FF2B5EF4-FFF2-40B4-BE49-F238E27FC236}">
                  <a16:creationId xmlns:a16="http://schemas.microsoft.com/office/drawing/2014/main" id="{F0FB967C-7818-4821-A250-8EF08EA8AE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4118174"/>
              <a:ext cx="97491" cy="115771"/>
            </a:xfrm>
            <a:prstGeom prst="rect">
              <a:avLst/>
            </a:prstGeom>
            <a:solidFill>
              <a:srgbClr val="F9CE23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Rectangle 333">
              <a:extLst>
                <a:ext uri="{FF2B5EF4-FFF2-40B4-BE49-F238E27FC236}">
                  <a16:creationId xmlns:a16="http://schemas.microsoft.com/office/drawing/2014/main" id="{452B0987-6B81-4CA9-A460-2ADE66DE70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4118174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Rectangle 334">
              <a:extLst>
                <a:ext uri="{FF2B5EF4-FFF2-40B4-BE49-F238E27FC236}">
                  <a16:creationId xmlns:a16="http://schemas.microsoft.com/office/drawing/2014/main" id="{07DC20C8-49A8-47B8-812C-FC7F24754E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4233946"/>
              <a:ext cx="97491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Rectangle 335">
              <a:extLst>
                <a:ext uri="{FF2B5EF4-FFF2-40B4-BE49-F238E27FC236}">
                  <a16:creationId xmlns:a16="http://schemas.microsoft.com/office/drawing/2014/main" id="{D91533AB-7401-496D-87C1-AE92E51100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4233946"/>
              <a:ext cx="9749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Rectangle 336">
              <a:extLst>
                <a:ext uri="{FF2B5EF4-FFF2-40B4-BE49-F238E27FC236}">
                  <a16:creationId xmlns:a16="http://schemas.microsoft.com/office/drawing/2014/main" id="{71D4D8A9-B83A-4D57-B145-CCDD28394F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4370146"/>
              <a:ext cx="97491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Rectangle 337">
              <a:extLst>
                <a:ext uri="{FF2B5EF4-FFF2-40B4-BE49-F238E27FC236}">
                  <a16:creationId xmlns:a16="http://schemas.microsoft.com/office/drawing/2014/main" id="{A652ED45-470E-4497-A008-5C112FADC3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4370146"/>
              <a:ext cx="9749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Rectangle 338">
              <a:extLst>
                <a:ext uri="{FF2B5EF4-FFF2-40B4-BE49-F238E27FC236}">
                  <a16:creationId xmlns:a16="http://schemas.microsoft.com/office/drawing/2014/main" id="{EAB7C69D-E99E-43D7-BE05-7C41E7DFCF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4479107"/>
              <a:ext cx="97491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Rectangle 339">
              <a:extLst>
                <a:ext uri="{FF2B5EF4-FFF2-40B4-BE49-F238E27FC236}">
                  <a16:creationId xmlns:a16="http://schemas.microsoft.com/office/drawing/2014/main" id="{180500A2-0DF4-444D-9F6D-D03A2BBA03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4479107"/>
              <a:ext cx="9749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Rectangle 340">
              <a:extLst>
                <a:ext uri="{FF2B5EF4-FFF2-40B4-BE49-F238E27FC236}">
                  <a16:creationId xmlns:a16="http://schemas.microsoft.com/office/drawing/2014/main" id="{CF5ED5EF-E7C5-4929-A8B5-B6141C69E8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4615309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Rectangle 341">
              <a:extLst>
                <a:ext uri="{FF2B5EF4-FFF2-40B4-BE49-F238E27FC236}">
                  <a16:creationId xmlns:a16="http://schemas.microsoft.com/office/drawing/2014/main" id="{DD860071-2779-45AD-B23F-3B3864E551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4615309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Rectangle 342">
              <a:extLst>
                <a:ext uri="{FF2B5EF4-FFF2-40B4-BE49-F238E27FC236}">
                  <a16:creationId xmlns:a16="http://schemas.microsoft.com/office/drawing/2014/main" id="{1BB78E62-506A-4069-B5F3-DBF0ECCB97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4731079"/>
              <a:ext cx="97491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Rectangle 343">
              <a:extLst>
                <a:ext uri="{FF2B5EF4-FFF2-40B4-BE49-F238E27FC236}">
                  <a16:creationId xmlns:a16="http://schemas.microsoft.com/office/drawing/2014/main" id="{64852728-4AA4-42DA-ACCF-63CE1944F9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4731079"/>
              <a:ext cx="9749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Rectangle 344">
              <a:extLst>
                <a:ext uri="{FF2B5EF4-FFF2-40B4-BE49-F238E27FC236}">
                  <a16:creationId xmlns:a16="http://schemas.microsoft.com/office/drawing/2014/main" id="{4A610EF3-7BCF-42FF-8425-218C0A0106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4840040"/>
              <a:ext cx="97491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Rectangle 345">
              <a:extLst>
                <a:ext uri="{FF2B5EF4-FFF2-40B4-BE49-F238E27FC236}">
                  <a16:creationId xmlns:a16="http://schemas.microsoft.com/office/drawing/2014/main" id="{F11B2949-4F48-47B5-A30F-37151BEB15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4840040"/>
              <a:ext cx="9749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Rectangle 346">
              <a:extLst>
                <a:ext uri="{FF2B5EF4-FFF2-40B4-BE49-F238E27FC236}">
                  <a16:creationId xmlns:a16="http://schemas.microsoft.com/office/drawing/2014/main" id="{CA831286-7232-4F0C-A27D-E3BCF9DC5C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4976242"/>
              <a:ext cx="97491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Rectangle 347">
              <a:extLst>
                <a:ext uri="{FF2B5EF4-FFF2-40B4-BE49-F238E27FC236}">
                  <a16:creationId xmlns:a16="http://schemas.microsoft.com/office/drawing/2014/main" id="{6DB0B86D-76D1-40EB-B9CD-1E64395902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4976242"/>
              <a:ext cx="9749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Rectangle 348">
              <a:extLst>
                <a:ext uri="{FF2B5EF4-FFF2-40B4-BE49-F238E27FC236}">
                  <a16:creationId xmlns:a16="http://schemas.microsoft.com/office/drawing/2014/main" id="{9393B624-D2A6-48D1-BB7B-EDC46B585F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5085203"/>
              <a:ext cx="97491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Rectangle 349">
              <a:extLst>
                <a:ext uri="{FF2B5EF4-FFF2-40B4-BE49-F238E27FC236}">
                  <a16:creationId xmlns:a16="http://schemas.microsoft.com/office/drawing/2014/main" id="{7D960610-5138-49A0-BCEC-9B51CEB85C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5085203"/>
              <a:ext cx="9749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Rectangle 350">
              <a:extLst>
                <a:ext uri="{FF2B5EF4-FFF2-40B4-BE49-F238E27FC236}">
                  <a16:creationId xmlns:a16="http://schemas.microsoft.com/office/drawing/2014/main" id="{E0681F2B-EF8F-4207-B0C6-7B2FB066B9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5221404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Rectangle 351">
              <a:extLst>
                <a:ext uri="{FF2B5EF4-FFF2-40B4-BE49-F238E27FC236}">
                  <a16:creationId xmlns:a16="http://schemas.microsoft.com/office/drawing/2014/main" id="{4D970706-5675-4EE0-AA9A-85F4394E25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5221404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Rectangle 352">
              <a:extLst>
                <a:ext uri="{FF2B5EF4-FFF2-40B4-BE49-F238E27FC236}">
                  <a16:creationId xmlns:a16="http://schemas.microsoft.com/office/drawing/2014/main" id="{414FD83E-280E-4D83-BA8F-DAA13EC899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5337175"/>
              <a:ext cx="97491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Rectangle 353">
              <a:extLst>
                <a:ext uri="{FF2B5EF4-FFF2-40B4-BE49-F238E27FC236}">
                  <a16:creationId xmlns:a16="http://schemas.microsoft.com/office/drawing/2014/main" id="{85D5F5A8-F6FE-48C4-AAE3-E05C6B4F24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5337175"/>
              <a:ext cx="9749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Rectangle 354">
              <a:extLst>
                <a:ext uri="{FF2B5EF4-FFF2-40B4-BE49-F238E27FC236}">
                  <a16:creationId xmlns:a16="http://schemas.microsoft.com/office/drawing/2014/main" id="{BD16E776-CE26-4862-B076-0F222BF4E1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5450333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Rectangle 355">
              <a:extLst>
                <a:ext uri="{FF2B5EF4-FFF2-40B4-BE49-F238E27FC236}">
                  <a16:creationId xmlns:a16="http://schemas.microsoft.com/office/drawing/2014/main" id="{3362946B-D43C-4CC2-9C26-D5677ECD2F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5450333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Rectangle 356">
              <a:extLst>
                <a:ext uri="{FF2B5EF4-FFF2-40B4-BE49-F238E27FC236}">
                  <a16:creationId xmlns:a16="http://schemas.microsoft.com/office/drawing/2014/main" id="{38CE7104-E81B-4131-9C70-785072A98F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5566104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Rectangle 357">
              <a:extLst>
                <a:ext uri="{FF2B5EF4-FFF2-40B4-BE49-F238E27FC236}">
                  <a16:creationId xmlns:a16="http://schemas.microsoft.com/office/drawing/2014/main" id="{8A3D36AD-FC50-4909-BDAE-C4704EABEE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5566104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Rectangle 358">
              <a:extLst>
                <a:ext uri="{FF2B5EF4-FFF2-40B4-BE49-F238E27FC236}">
                  <a16:creationId xmlns:a16="http://schemas.microsoft.com/office/drawing/2014/main" id="{3CEA9099-309B-4372-ABF1-74AC3C4954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5681875"/>
              <a:ext cx="97491" cy="12939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Rectangle 359">
              <a:extLst>
                <a:ext uri="{FF2B5EF4-FFF2-40B4-BE49-F238E27FC236}">
                  <a16:creationId xmlns:a16="http://schemas.microsoft.com/office/drawing/2014/main" id="{223EC568-4BD9-4BC7-8C5A-2A21A0AC82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5681875"/>
              <a:ext cx="97491" cy="12939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" name="Rectangle 360">
              <a:extLst>
                <a:ext uri="{FF2B5EF4-FFF2-40B4-BE49-F238E27FC236}">
                  <a16:creationId xmlns:a16="http://schemas.microsoft.com/office/drawing/2014/main" id="{36CB99AA-CF44-4ABD-A8FA-A36F640FDB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5811266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Rectangle 361">
              <a:extLst>
                <a:ext uri="{FF2B5EF4-FFF2-40B4-BE49-F238E27FC236}">
                  <a16:creationId xmlns:a16="http://schemas.microsoft.com/office/drawing/2014/main" id="{37B527A5-5A57-4F08-AE0C-091D9E5D1A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5811266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" name="Rectangle 362">
              <a:extLst>
                <a:ext uri="{FF2B5EF4-FFF2-40B4-BE49-F238E27FC236}">
                  <a16:creationId xmlns:a16="http://schemas.microsoft.com/office/drawing/2014/main" id="{E9FE94EF-44BE-46DD-8C84-7AEF854DB4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5927037"/>
              <a:ext cx="97491" cy="12939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7" name="Rectangle 363">
              <a:extLst>
                <a:ext uri="{FF2B5EF4-FFF2-40B4-BE49-F238E27FC236}">
                  <a16:creationId xmlns:a16="http://schemas.microsoft.com/office/drawing/2014/main" id="{4DFD03D1-50C7-4FC5-8ABE-C8755EDFD1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5927037"/>
              <a:ext cx="97491" cy="12939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8" name="Rectangle 364">
              <a:extLst>
                <a:ext uri="{FF2B5EF4-FFF2-40B4-BE49-F238E27FC236}">
                  <a16:creationId xmlns:a16="http://schemas.microsoft.com/office/drawing/2014/main" id="{08CEE81D-207C-44BF-B4AF-B051F644BC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6056429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" name="Rectangle 365">
              <a:extLst>
                <a:ext uri="{FF2B5EF4-FFF2-40B4-BE49-F238E27FC236}">
                  <a16:creationId xmlns:a16="http://schemas.microsoft.com/office/drawing/2014/main" id="{667025B7-549B-4AD5-8539-8B15B6C384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6056429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086084" y="2590800"/>
            <a:ext cx="1678928" cy="2059929"/>
            <a:chOff x="1086084" y="3733800"/>
            <a:chExt cx="1678928" cy="2059929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A502196C-15F6-442D-9660-A75D6EEC033A}"/>
                </a:ext>
              </a:extLst>
            </p:cNvPr>
            <p:cNvSpPr/>
            <p:nvPr/>
          </p:nvSpPr>
          <p:spPr>
            <a:xfrm>
              <a:off x="1086084" y="4292225"/>
              <a:ext cx="1199916" cy="1311363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dirty="0"/>
                <a:t>Input:</a:t>
              </a:r>
            </a:p>
            <a:p>
              <a:pPr algn="ctr"/>
              <a:r>
                <a:rPr lang="en-US" sz="1600" b="1" i="1" u="sng" dirty="0">
                  <a:solidFill>
                    <a:srgbClr val="FFFF00"/>
                  </a:solidFill>
                </a:rPr>
                <a:t>training</a:t>
              </a:r>
            </a:p>
            <a:p>
              <a:pPr algn="ctr"/>
              <a:r>
                <a:rPr lang="en-US" sz="1600" dirty="0"/>
                <a:t>instances</a:t>
              </a:r>
            </a:p>
          </p:txBody>
        </p:sp>
        <p:grpSp>
          <p:nvGrpSpPr>
            <p:cNvPr id="475" name="Group 474">
              <a:extLst>
                <a:ext uri="{FF2B5EF4-FFF2-40B4-BE49-F238E27FC236}">
                  <a16:creationId xmlns:a16="http://schemas.microsoft.com/office/drawing/2014/main" id="{AF7EA880-21C2-43BE-9EBC-066ED78907D9}"/>
                </a:ext>
              </a:extLst>
            </p:cNvPr>
            <p:cNvGrpSpPr/>
            <p:nvPr/>
          </p:nvGrpSpPr>
          <p:grpSpPr>
            <a:xfrm>
              <a:off x="2632197" y="3736599"/>
              <a:ext cx="132815" cy="2057130"/>
              <a:chOff x="2669905" y="3594019"/>
              <a:chExt cx="103781" cy="2414959"/>
            </a:xfrm>
          </p:grpSpPr>
          <p:sp>
            <p:nvSpPr>
              <p:cNvPr id="420" name="Rectangle 366">
                <a:extLst>
                  <a:ext uri="{FF2B5EF4-FFF2-40B4-BE49-F238E27FC236}">
                    <a16:creationId xmlns:a16="http://schemas.microsoft.com/office/drawing/2014/main" id="{4D0CAF23-C93C-4FC3-8C0B-2F743CC225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3594019"/>
                <a:ext cx="10378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1" name="Rectangle 367">
                <a:extLst>
                  <a:ext uri="{FF2B5EF4-FFF2-40B4-BE49-F238E27FC236}">
                    <a16:creationId xmlns:a16="http://schemas.microsoft.com/office/drawing/2014/main" id="{CA76D17A-5949-4813-AA2F-2EA79775DA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3594019"/>
                <a:ext cx="10378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2" name="Rectangle 368">
                <a:extLst>
                  <a:ext uri="{FF2B5EF4-FFF2-40B4-BE49-F238E27FC236}">
                    <a16:creationId xmlns:a16="http://schemas.microsoft.com/office/drawing/2014/main" id="{B82859BA-776B-45FF-A9DD-F442263A46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3709790"/>
                <a:ext cx="10378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3" name="Rectangle 369">
                <a:extLst>
                  <a:ext uri="{FF2B5EF4-FFF2-40B4-BE49-F238E27FC236}">
                    <a16:creationId xmlns:a16="http://schemas.microsoft.com/office/drawing/2014/main" id="{32D25E84-DB9F-4DF0-8549-4999AFAA28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3709790"/>
                <a:ext cx="10378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4" name="Rectangle 370">
                <a:extLst>
                  <a:ext uri="{FF2B5EF4-FFF2-40B4-BE49-F238E27FC236}">
                    <a16:creationId xmlns:a16="http://schemas.microsoft.com/office/drawing/2014/main" id="{03F7667D-C411-4DBE-A789-2722C19F77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3845991"/>
                <a:ext cx="10378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5" name="Rectangle 371">
                <a:extLst>
                  <a:ext uri="{FF2B5EF4-FFF2-40B4-BE49-F238E27FC236}">
                    <a16:creationId xmlns:a16="http://schemas.microsoft.com/office/drawing/2014/main" id="{26875381-AFE8-4D00-B5C8-234416F8F8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3845991"/>
                <a:ext cx="10378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6" name="Rectangle 372">
                <a:extLst>
                  <a:ext uri="{FF2B5EF4-FFF2-40B4-BE49-F238E27FC236}">
                    <a16:creationId xmlns:a16="http://schemas.microsoft.com/office/drawing/2014/main" id="{B7619E24-7FB5-4D3B-8B84-E78F6871EB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3954952"/>
                <a:ext cx="10378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7" name="Rectangle 373">
                <a:extLst>
                  <a:ext uri="{FF2B5EF4-FFF2-40B4-BE49-F238E27FC236}">
                    <a16:creationId xmlns:a16="http://schemas.microsoft.com/office/drawing/2014/main" id="{D57926F4-8491-422B-B158-09DD2CF557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3954952"/>
                <a:ext cx="10378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8" name="Rectangle 374">
                <a:extLst>
                  <a:ext uri="{FF2B5EF4-FFF2-40B4-BE49-F238E27FC236}">
                    <a16:creationId xmlns:a16="http://schemas.microsoft.com/office/drawing/2014/main" id="{B709CDF8-9277-4879-B212-5160A69595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4070724"/>
                <a:ext cx="10378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9" name="Rectangle 375">
                <a:extLst>
                  <a:ext uri="{FF2B5EF4-FFF2-40B4-BE49-F238E27FC236}">
                    <a16:creationId xmlns:a16="http://schemas.microsoft.com/office/drawing/2014/main" id="{90FA5147-684B-44EA-955D-986D34EEB0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4070724"/>
                <a:ext cx="10378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0" name="Rectangle 376">
                <a:extLst>
                  <a:ext uri="{FF2B5EF4-FFF2-40B4-BE49-F238E27FC236}">
                    <a16:creationId xmlns:a16="http://schemas.microsoft.com/office/drawing/2014/main" id="{82F53606-E64E-4DF9-BB38-77E7D3436E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4206924"/>
                <a:ext cx="10378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1" name="Rectangle 377">
                <a:extLst>
                  <a:ext uri="{FF2B5EF4-FFF2-40B4-BE49-F238E27FC236}">
                    <a16:creationId xmlns:a16="http://schemas.microsoft.com/office/drawing/2014/main" id="{F70C4AE3-5F8F-4D22-8857-2B8485F131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4206924"/>
                <a:ext cx="10378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2" name="Rectangle 378">
                <a:extLst>
                  <a:ext uri="{FF2B5EF4-FFF2-40B4-BE49-F238E27FC236}">
                    <a16:creationId xmlns:a16="http://schemas.microsoft.com/office/drawing/2014/main" id="{6E86AD4A-DFD3-48E0-A1F2-1D00BC1193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4315885"/>
                <a:ext cx="10378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3" name="Rectangle 379">
                <a:extLst>
                  <a:ext uri="{FF2B5EF4-FFF2-40B4-BE49-F238E27FC236}">
                    <a16:creationId xmlns:a16="http://schemas.microsoft.com/office/drawing/2014/main" id="{D6980D9E-D29A-40CF-A602-56569A3BE2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4315885"/>
                <a:ext cx="10378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4" name="Rectangle 380">
                <a:extLst>
                  <a:ext uri="{FF2B5EF4-FFF2-40B4-BE49-F238E27FC236}">
                    <a16:creationId xmlns:a16="http://schemas.microsoft.com/office/drawing/2014/main" id="{BB214FBE-0B12-4BCE-9C7F-5EFC8DC37D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4452087"/>
                <a:ext cx="10378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5" name="Rectangle 381">
                <a:extLst>
                  <a:ext uri="{FF2B5EF4-FFF2-40B4-BE49-F238E27FC236}">
                    <a16:creationId xmlns:a16="http://schemas.microsoft.com/office/drawing/2014/main" id="{A88CB513-1D62-465A-A215-5337FFD911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4452087"/>
                <a:ext cx="10378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6" name="Rectangle 382">
                <a:extLst>
                  <a:ext uri="{FF2B5EF4-FFF2-40B4-BE49-F238E27FC236}">
                    <a16:creationId xmlns:a16="http://schemas.microsoft.com/office/drawing/2014/main" id="{136F7C43-8172-47CC-85D7-2E1931A381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4567857"/>
                <a:ext cx="10378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7" name="Rectangle 383">
                <a:extLst>
                  <a:ext uri="{FF2B5EF4-FFF2-40B4-BE49-F238E27FC236}">
                    <a16:creationId xmlns:a16="http://schemas.microsoft.com/office/drawing/2014/main" id="{5EFE3DCC-59E3-452B-825E-7348AEF190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4567857"/>
                <a:ext cx="10378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8" name="Rectangle 384">
                <a:extLst>
                  <a:ext uri="{FF2B5EF4-FFF2-40B4-BE49-F238E27FC236}">
                    <a16:creationId xmlns:a16="http://schemas.microsoft.com/office/drawing/2014/main" id="{88C76872-0AA4-428E-BE23-27B7C98B32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4676818"/>
                <a:ext cx="10378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9" name="Rectangle 385">
                <a:extLst>
                  <a:ext uri="{FF2B5EF4-FFF2-40B4-BE49-F238E27FC236}">
                    <a16:creationId xmlns:a16="http://schemas.microsoft.com/office/drawing/2014/main" id="{E39658F7-9030-4486-82D4-EFB183CED5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4676818"/>
                <a:ext cx="10378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0" name="Rectangle 386">
                <a:extLst>
                  <a:ext uri="{FF2B5EF4-FFF2-40B4-BE49-F238E27FC236}">
                    <a16:creationId xmlns:a16="http://schemas.microsoft.com/office/drawing/2014/main" id="{B46FE239-14DE-45BC-A8A8-405E89CD0C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4813020"/>
                <a:ext cx="10378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1" name="Rectangle 387">
                <a:extLst>
                  <a:ext uri="{FF2B5EF4-FFF2-40B4-BE49-F238E27FC236}">
                    <a16:creationId xmlns:a16="http://schemas.microsoft.com/office/drawing/2014/main" id="{0D2FCDD8-537F-4BD8-B4F9-A2CD838A4F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4813020"/>
                <a:ext cx="10378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2" name="Rectangle 388">
                <a:extLst>
                  <a:ext uri="{FF2B5EF4-FFF2-40B4-BE49-F238E27FC236}">
                    <a16:creationId xmlns:a16="http://schemas.microsoft.com/office/drawing/2014/main" id="{AABBD8CE-94C8-4059-B54F-0CBDD40DEC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4921981"/>
                <a:ext cx="10378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3" name="Rectangle 389">
                <a:extLst>
                  <a:ext uri="{FF2B5EF4-FFF2-40B4-BE49-F238E27FC236}">
                    <a16:creationId xmlns:a16="http://schemas.microsoft.com/office/drawing/2014/main" id="{5601A050-18D1-485A-8714-2CA4EF4367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4921981"/>
                <a:ext cx="10378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4" name="Rectangle 390">
                <a:extLst>
                  <a:ext uri="{FF2B5EF4-FFF2-40B4-BE49-F238E27FC236}">
                    <a16:creationId xmlns:a16="http://schemas.microsoft.com/office/drawing/2014/main" id="{CAD8B8BD-AE87-4F2E-86A6-C3E8E10326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5058182"/>
                <a:ext cx="10378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5" name="Rectangle 391">
                <a:extLst>
                  <a:ext uri="{FF2B5EF4-FFF2-40B4-BE49-F238E27FC236}">
                    <a16:creationId xmlns:a16="http://schemas.microsoft.com/office/drawing/2014/main" id="{A0478727-8A94-462B-A677-6256F82852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5058182"/>
                <a:ext cx="10378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6" name="Rectangle 392">
                <a:extLst>
                  <a:ext uri="{FF2B5EF4-FFF2-40B4-BE49-F238E27FC236}">
                    <a16:creationId xmlns:a16="http://schemas.microsoft.com/office/drawing/2014/main" id="{FEFBA553-A75D-42DE-828D-D2A5CA1A23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5173953"/>
                <a:ext cx="10378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7" name="Rectangle 393">
                <a:extLst>
                  <a:ext uri="{FF2B5EF4-FFF2-40B4-BE49-F238E27FC236}">
                    <a16:creationId xmlns:a16="http://schemas.microsoft.com/office/drawing/2014/main" id="{B50845EE-730E-4791-8B39-0320A9BDC3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5173953"/>
                <a:ext cx="10378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8" name="Rectangle 394">
                <a:extLst>
                  <a:ext uri="{FF2B5EF4-FFF2-40B4-BE49-F238E27FC236}">
                    <a16:creationId xmlns:a16="http://schemas.microsoft.com/office/drawing/2014/main" id="{20C18F99-79FC-4B0F-8AD7-3964CD123F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5287111"/>
                <a:ext cx="10378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9" name="Rectangle 395">
                <a:extLst>
                  <a:ext uri="{FF2B5EF4-FFF2-40B4-BE49-F238E27FC236}">
                    <a16:creationId xmlns:a16="http://schemas.microsoft.com/office/drawing/2014/main" id="{A3985CAC-4ACF-412B-AD01-904F841B63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5287111"/>
                <a:ext cx="10378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0" name="Rectangle 396">
                <a:extLst>
                  <a:ext uri="{FF2B5EF4-FFF2-40B4-BE49-F238E27FC236}">
                    <a16:creationId xmlns:a16="http://schemas.microsoft.com/office/drawing/2014/main" id="{9B54C942-92C9-48D7-9C28-D98E21258B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5402882"/>
                <a:ext cx="10378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1" name="Rectangle 397">
                <a:extLst>
                  <a:ext uri="{FF2B5EF4-FFF2-40B4-BE49-F238E27FC236}">
                    <a16:creationId xmlns:a16="http://schemas.microsoft.com/office/drawing/2014/main" id="{EA57CF8E-A282-432B-97E3-047B81852E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5402882"/>
                <a:ext cx="10378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2" name="Rectangle 398">
                <a:extLst>
                  <a:ext uri="{FF2B5EF4-FFF2-40B4-BE49-F238E27FC236}">
                    <a16:creationId xmlns:a16="http://schemas.microsoft.com/office/drawing/2014/main" id="{3B1DB2D2-2265-432E-A642-43CE9D9494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5518653"/>
                <a:ext cx="103781" cy="12939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3" name="Rectangle 399">
                <a:extLst>
                  <a:ext uri="{FF2B5EF4-FFF2-40B4-BE49-F238E27FC236}">
                    <a16:creationId xmlns:a16="http://schemas.microsoft.com/office/drawing/2014/main" id="{BB1EA1A9-3642-4CFE-9C62-128710533B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5518653"/>
                <a:ext cx="103781" cy="12939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4" name="Rectangle 400">
                <a:extLst>
                  <a:ext uri="{FF2B5EF4-FFF2-40B4-BE49-F238E27FC236}">
                    <a16:creationId xmlns:a16="http://schemas.microsoft.com/office/drawing/2014/main" id="{65518325-2CFF-4D1F-8A3C-90F4354017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5648044"/>
                <a:ext cx="10378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5" name="Rectangle 401">
                <a:extLst>
                  <a:ext uri="{FF2B5EF4-FFF2-40B4-BE49-F238E27FC236}">
                    <a16:creationId xmlns:a16="http://schemas.microsoft.com/office/drawing/2014/main" id="{7EC7A017-8A37-4471-8B2E-9F74196BF8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5648044"/>
                <a:ext cx="10378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6" name="Rectangle 402">
                <a:extLst>
                  <a:ext uri="{FF2B5EF4-FFF2-40B4-BE49-F238E27FC236}">
                    <a16:creationId xmlns:a16="http://schemas.microsoft.com/office/drawing/2014/main" id="{5C2BCD89-AA43-40E3-8DDA-251FCD5692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5763815"/>
                <a:ext cx="103781" cy="12939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7" name="Rectangle 403">
                <a:extLst>
                  <a:ext uri="{FF2B5EF4-FFF2-40B4-BE49-F238E27FC236}">
                    <a16:creationId xmlns:a16="http://schemas.microsoft.com/office/drawing/2014/main" id="{737DDC61-2C2D-431E-9F1A-EF4E31B1F7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5763815"/>
                <a:ext cx="103781" cy="12939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8" name="Rectangle 404">
                <a:extLst>
                  <a:ext uri="{FF2B5EF4-FFF2-40B4-BE49-F238E27FC236}">
                    <a16:creationId xmlns:a16="http://schemas.microsoft.com/office/drawing/2014/main" id="{34840FA3-142F-424B-9A8C-3029F0E9C8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5893207"/>
                <a:ext cx="103781" cy="115771"/>
              </a:xfrm>
              <a:prstGeom prst="rect">
                <a:avLst/>
              </a:prstGeom>
              <a:solidFill>
                <a:srgbClr val="F9CE23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9" name="Rectangle 405">
                <a:extLst>
                  <a:ext uri="{FF2B5EF4-FFF2-40B4-BE49-F238E27FC236}">
                    <a16:creationId xmlns:a16="http://schemas.microsoft.com/office/drawing/2014/main" id="{0FFE4389-89D3-4688-ACAE-A25F35BD17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5893207"/>
                <a:ext cx="103781" cy="115771"/>
              </a:xfrm>
              <a:prstGeom prst="rect">
                <a:avLst/>
              </a:prstGeom>
              <a:solidFill>
                <a:srgbClr val="2A245A"/>
              </a:solidFill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460" name="Left Brace 459">
              <a:extLst>
                <a:ext uri="{FF2B5EF4-FFF2-40B4-BE49-F238E27FC236}">
                  <a16:creationId xmlns:a16="http://schemas.microsoft.com/office/drawing/2014/main" id="{2D29F891-1487-4C42-9A8D-BC182A5F34F1}"/>
                </a:ext>
              </a:extLst>
            </p:cNvPr>
            <p:cNvSpPr/>
            <p:nvPr/>
          </p:nvSpPr>
          <p:spPr>
            <a:xfrm>
              <a:off x="2419116" y="3733800"/>
              <a:ext cx="156430" cy="2059514"/>
            </a:xfrm>
            <a:prstGeom prst="leftBrac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0" name="TextBox 469">
            <a:extLst>
              <a:ext uri="{FF2B5EF4-FFF2-40B4-BE49-F238E27FC236}">
                <a16:creationId xmlns:a16="http://schemas.microsoft.com/office/drawing/2014/main" id="{3B00AF68-B71D-42A0-9722-4AE6AEC171BE}"/>
              </a:ext>
            </a:extLst>
          </p:cNvPr>
          <p:cNvSpPr txBox="1"/>
          <p:nvPr/>
        </p:nvSpPr>
        <p:spPr>
          <a:xfrm>
            <a:off x="2895600" y="2664382"/>
            <a:ext cx="8563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Split</a:t>
            </a:r>
          </a:p>
          <a:p>
            <a:pPr algn="ctr"/>
            <a:r>
              <a:rPr lang="en-US" sz="1600" dirty="0"/>
              <a:t>training</a:t>
            </a:r>
          </a:p>
          <a:p>
            <a:pPr algn="ctr"/>
            <a:r>
              <a:rPr lang="en-US" sz="1600" dirty="0"/>
              <a:t>data</a:t>
            </a:r>
          </a:p>
        </p:txBody>
      </p:sp>
      <p:sp>
        <p:nvSpPr>
          <p:cNvPr id="477" name="Arrow: Bent 476">
            <a:extLst>
              <a:ext uri="{FF2B5EF4-FFF2-40B4-BE49-F238E27FC236}">
                <a16:creationId xmlns:a16="http://schemas.microsoft.com/office/drawing/2014/main" id="{5A42897C-08A8-494A-B9F3-32667B1CF598}"/>
              </a:ext>
            </a:extLst>
          </p:cNvPr>
          <p:cNvSpPr/>
          <p:nvPr/>
        </p:nvSpPr>
        <p:spPr>
          <a:xfrm rot="10800000">
            <a:off x="4801365" y="3684640"/>
            <a:ext cx="451218" cy="976910"/>
          </a:xfrm>
          <a:prstGeom prst="ben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4810027" y="2973647"/>
            <a:ext cx="828773" cy="666729"/>
            <a:chOff x="4810027" y="4116647"/>
            <a:chExt cx="828773" cy="666729"/>
          </a:xfrm>
        </p:grpSpPr>
        <p:sp>
          <p:nvSpPr>
            <p:cNvPr id="473" name="Arrow: Right 472">
              <a:extLst>
                <a:ext uri="{FF2B5EF4-FFF2-40B4-BE49-F238E27FC236}">
                  <a16:creationId xmlns:a16="http://schemas.microsoft.com/office/drawing/2014/main" id="{5411DBF7-6A7E-4FEA-AA30-923BCE7CE061}"/>
                </a:ext>
              </a:extLst>
            </p:cNvPr>
            <p:cNvSpPr/>
            <p:nvPr/>
          </p:nvSpPr>
          <p:spPr>
            <a:xfrm>
              <a:off x="4810027" y="4563392"/>
              <a:ext cx="197188" cy="191132"/>
            </a:xfrm>
            <a:prstGeom prst="rightArrow">
              <a:avLst>
                <a:gd name="adj1" fmla="val 50000"/>
                <a:gd name="adj2" fmla="val 45371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  <p:sp>
          <p:nvSpPr>
            <p:cNvPr id="476" name="Cube 475">
              <a:extLst>
                <a:ext uri="{FF2B5EF4-FFF2-40B4-BE49-F238E27FC236}">
                  <a16:creationId xmlns:a16="http://schemas.microsoft.com/office/drawing/2014/main" id="{39FCC84E-183A-4C38-A961-C7BD778E49DD}"/>
                </a:ext>
              </a:extLst>
            </p:cNvPr>
            <p:cNvSpPr/>
            <p:nvPr/>
          </p:nvSpPr>
          <p:spPr>
            <a:xfrm>
              <a:off x="5034870" y="4492585"/>
              <a:ext cx="266661" cy="290791"/>
            </a:xfrm>
            <a:prstGeom prst="cube">
              <a:avLst/>
            </a:prstGeom>
            <a:solidFill>
              <a:srgbClr val="00B05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8" name="TextBox 487">
              <a:extLst>
                <a:ext uri="{FF2B5EF4-FFF2-40B4-BE49-F238E27FC236}">
                  <a16:creationId xmlns:a16="http://schemas.microsoft.com/office/drawing/2014/main" id="{8667D416-1055-4918-B445-EB04CDF432B7}"/>
                </a:ext>
              </a:extLst>
            </p:cNvPr>
            <p:cNvSpPr txBox="1"/>
            <p:nvPr/>
          </p:nvSpPr>
          <p:spPr>
            <a:xfrm>
              <a:off x="4825757" y="4116647"/>
              <a:ext cx="8130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Model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603596" y="4724760"/>
            <a:ext cx="2597693" cy="523921"/>
            <a:chOff x="5603596" y="5867760"/>
            <a:chExt cx="2597693" cy="523921"/>
          </a:xfrm>
        </p:grpSpPr>
        <p:sp>
          <p:nvSpPr>
            <p:cNvPr id="479" name="Arrow: Right 478">
              <a:extLst>
                <a:ext uri="{FF2B5EF4-FFF2-40B4-BE49-F238E27FC236}">
                  <a16:creationId xmlns:a16="http://schemas.microsoft.com/office/drawing/2014/main" id="{C1F8A2B8-227E-499B-A1DA-3323B5A19E3C}"/>
                </a:ext>
              </a:extLst>
            </p:cNvPr>
            <p:cNvSpPr/>
            <p:nvPr/>
          </p:nvSpPr>
          <p:spPr>
            <a:xfrm rot="5400000">
              <a:off x="5635772" y="5870788"/>
              <a:ext cx="197188" cy="191132"/>
            </a:xfrm>
            <a:prstGeom prst="rightArrow">
              <a:avLst>
                <a:gd name="adj1" fmla="val 50000"/>
                <a:gd name="adj2" fmla="val 45371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  <p:sp>
          <p:nvSpPr>
            <p:cNvPr id="480" name="Arrow: Right 479">
              <a:extLst>
                <a:ext uri="{FF2B5EF4-FFF2-40B4-BE49-F238E27FC236}">
                  <a16:creationId xmlns:a16="http://schemas.microsoft.com/office/drawing/2014/main" id="{27220FB5-700C-4035-8F96-8171BF9470AE}"/>
                </a:ext>
              </a:extLst>
            </p:cNvPr>
            <p:cNvSpPr/>
            <p:nvPr/>
          </p:nvSpPr>
          <p:spPr>
            <a:xfrm rot="5400000">
              <a:off x="5927830" y="5870788"/>
              <a:ext cx="197188" cy="191132"/>
            </a:xfrm>
            <a:prstGeom prst="rightArrow">
              <a:avLst>
                <a:gd name="adj1" fmla="val 50000"/>
                <a:gd name="adj2" fmla="val 45371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  <p:sp>
          <p:nvSpPr>
            <p:cNvPr id="481" name="Arrow: Right 480">
              <a:extLst>
                <a:ext uri="{FF2B5EF4-FFF2-40B4-BE49-F238E27FC236}">
                  <a16:creationId xmlns:a16="http://schemas.microsoft.com/office/drawing/2014/main" id="{FB9A02D1-72C7-4C4E-8D12-A58E32EE83B7}"/>
                </a:ext>
              </a:extLst>
            </p:cNvPr>
            <p:cNvSpPr/>
            <p:nvPr/>
          </p:nvSpPr>
          <p:spPr>
            <a:xfrm rot="5400000">
              <a:off x="6219888" y="5870788"/>
              <a:ext cx="197188" cy="191132"/>
            </a:xfrm>
            <a:prstGeom prst="rightArrow">
              <a:avLst>
                <a:gd name="adj1" fmla="val 50000"/>
                <a:gd name="adj2" fmla="val 45371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  <p:sp>
          <p:nvSpPr>
            <p:cNvPr id="482" name="Arrow: Right 481">
              <a:extLst>
                <a:ext uri="{FF2B5EF4-FFF2-40B4-BE49-F238E27FC236}">
                  <a16:creationId xmlns:a16="http://schemas.microsoft.com/office/drawing/2014/main" id="{2EAE6281-D931-42F5-8CE6-F057BEC082C8}"/>
                </a:ext>
              </a:extLst>
            </p:cNvPr>
            <p:cNvSpPr/>
            <p:nvPr/>
          </p:nvSpPr>
          <p:spPr>
            <a:xfrm rot="5400000">
              <a:off x="6511946" y="5870788"/>
              <a:ext cx="197188" cy="191132"/>
            </a:xfrm>
            <a:prstGeom prst="rightArrow">
              <a:avLst>
                <a:gd name="adj1" fmla="val 50000"/>
                <a:gd name="adj2" fmla="val 45371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  <p:sp>
          <p:nvSpPr>
            <p:cNvPr id="483" name="Arrow: Right 482">
              <a:extLst>
                <a:ext uri="{FF2B5EF4-FFF2-40B4-BE49-F238E27FC236}">
                  <a16:creationId xmlns:a16="http://schemas.microsoft.com/office/drawing/2014/main" id="{7A9C3B32-0D88-415A-80CA-98DF8AC18B94}"/>
                </a:ext>
              </a:extLst>
            </p:cNvPr>
            <p:cNvSpPr/>
            <p:nvPr/>
          </p:nvSpPr>
          <p:spPr>
            <a:xfrm rot="5400000">
              <a:off x="6804004" y="5870788"/>
              <a:ext cx="197188" cy="191132"/>
            </a:xfrm>
            <a:prstGeom prst="rightArrow">
              <a:avLst>
                <a:gd name="adj1" fmla="val 50000"/>
                <a:gd name="adj2" fmla="val 45371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  <p:sp>
          <p:nvSpPr>
            <p:cNvPr id="484" name="Arrow: Right 483">
              <a:extLst>
                <a:ext uri="{FF2B5EF4-FFF2-40B4-BE49-F238E27FC236}">
                  <a16:creationId xmlns:a16="http://schemas.microsoft.com/office/drawing/2014/main" id="{1E0CBECA-CD58-4983-A404-B68DEA01AF80}"/>
                </a:ext>
              </a:extLst>
            </p:cNvPr>
            <p:cNvSpPr/>
            <p:nvPr/>
          </p:nvSpPr>
          <p:spPr>
            <a:xfrm rot="5400000">
              <a:off x="7096062" y="5870788"/>
              <a:ext cx="197188" cy="191132"/>
            </a:xfrm>
            <a:prstGeom prst="rightArrow">
              <a:avLst>
                <a:gd name="adj1" fmla="val 50000"/>
                <a:gd name="adj2" fmla="val 45371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  <p:sp>
          <p:nvSpPr>
            <p:cNvPr id="485" name="Arrow: Right 484">
              <a:extLst>
                <a:ext uri="{FF2B5EF4-FFF2-40B4-BE49-F238E27FC236}">
                  <a16:creationId xmlns:a16="http://schemas.microsoft.com/office/drawing/2014/main" id="{744C505C-F691-48CB-844C-2560BE7A0690}"/>
                </a:ext>
              </a:extLst>
            </p:cNvPr>
            <p:cNvSpPr/>
            <p:nvPr/>
          </p:nvSpPr>
          <p:spPr>
            <a:xfrm rot="5400000">
              <a:off x="7388120" y="5870788"/>
              <a:ext cx="197188" cy="191132"/>
            </a:xfrm>
            <a:prstGeom prst="rightArrow">
              <a:avLst>
                <a:gd name="adj1" fmla="val 50000"/>
                <a:gd name="adj2" fmla="val 45371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  <p:sp>
          <p:nvSpPr>
            <p:cNvPr id="486" name="Arrow: Right 485">
              <a:extLst>
                <a:ext uri="{FF2B5EF4-FFF2-40B4-BE49-F238E27FC236}">
                  <a16:creationId xmlns:a16="http://schemas.microsoft.com/office/drawing/2014/main" id="{77473A27-7E86-4022-A7A0-16B98C5C76EF}"/>
                </a:ext>
              </a:extLst>
            </p:cNvPr>
            <p:cNvSpPr/>
            <p:nvPr/>
          </p:nvSpPr>
          <p:spPr>
            <a:xfrm rot="5400000">
              <a:off x="7680178" y="5870788"/>
              <a:ext cx="197188" cy="191132"/>
            </a:xfrm>
            <a:prstGeom prst="rightArrow">
              <a:avLst>
                <a:gd name="adj1" fmla="val 50000"/>
                <a:gd name="adj2" fmla="val 45371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  <p:sp>
          <p:nvSpPr>
            <p:cNvPr id="487" name="Arrow: Right 486">
              <a:extLst>
                <a:ext uri="{FF2B5EF4-FFF2-40B4-BE49-F238E27FC236}">
                  <a16:creationId xmlns:a16="http://schemas.microsoft.com/office/drawing/2014/main" id="{9438BCE4-383B-4C90-8E89-8329FD94A63A}"/>
                </a:ext>
              </a:extLst>
            </p:cNvPr>
            <p:cNvSpPr/>
            <p:nvPr/>
          </p:nvSpPr>
          <p:spPr>
            <a:xfrm rot="5400000">
              <a:off x="7972233" y="5870788"/>
              <a:ext cx="197188" cy="191132"/>
            </a:xfrm>
            <a:prstGeom prst="rightArrow">
              <a:avLst>
                <a:gd name="adj1" fmla="val 50000"/>
                <a:gd name="adj2" fmla="val 45371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  <p:pic>
          <p:nvPicPr>
            <p:cNvPr id="492" name="Picture 491">
              <a:extLst>
                <a:ext uri="{FF2B5EF4-FFF2-40B4-BE49-F238E27FC236}">
                  <a16:creationId xmlns:a16="http://schemas.microsoft.com/office/drawing/2014/main" id="{E9DA7B51-EA9D-4281-9CC6-CAF02538C54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20700000">
              <a:off x="5603596" y="6128458"/>
              <a:ext cx="260925" cy="263223"/>
            </a:xfrm>
            <a:prstGeom prst="rect">
              <a:avLst/>
            </a:prstGeom>
          </p:spPr>
        </p:pic>
        <p:pic>
          <p:nvPicPr>
            <p:cNvPr id="493" name="Picture 492">
              <a:extLst>
                <a:ext uri="{FF2B5EF4-FFF2-40B4-BE49-F238E27FC236}">
                  <a16:creationId xmlns:a16="http://schemas.microsoft.com/office/drawing/2014/main" id="{8DA1CB93-E3CB-4463-B10F-8850EBA904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4500000">
              <a:off x="6479884" y="6128458"/>
              <a:ext cx="260925" cy="263223"/>
            </a:xfrm>
            <a:prstGeom prst="rect">
              <a:avLst/>
            </a:prstGeom>
          </p:spPr>
        </p:pic>
        <p:pic>
          <p:nvPicPr>
            <p:cNvPr id="494" name="Picture 493">
              <a:extLst>
                <a:ext uri="{FF2B5EF4-FFF2-40B4-BE49-F238E27FC236}">
                  <a16:creationId xmlns:a16="http://schemas.microsoft.com/office/drawing/2014/main" id="{4498486A-B450-4932-B3DA-8F81B80089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17100000">
              <a:off x="6771980" y="6128458"/>
              <a:ext cx="260925" cy="263223"/>
            </a:xfrm>
            <a:prstGeom prst="rect">
              <a:avLst/>
            </a:prstGeom>
          </p:spPr>
        </p:pic>
        <p:pic>
          <p:nvPicPr>
            <p:cNvPr id="495" name="Picture 494">
              <a:extLst>
                <a:ext uri="{FF2B5EF4-FFF2-40B4-BE49-F238E27FC236}">
                  <a16:creationId xmlns:a16="http://schemas.microsoft.com/office/drawing/2014/main" id="{4530BE75-949A-4A75-B79F-54273C484F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12600000">
              <a:off x="7064076" y="6128458"/>
              <a:ext cx="260925" cy="263223"/>
            </a:xfrm>
            <a:prstGeom prst="rect">
              <a:avLst/>
            </a:prstGeom>
          </p:spPr>
        </p:pic>
        <p:pic>
          <p:nvPicPr>
            <p:cNvPr id="496" name="Picture 495">
              <a:extLst>
                <a:ext uri="{FF2B5EF4-FFF2-40B4-BE49-F238E27FC236}">
                  <a16:creationId xmlns:a16="http://schemas.microsoft.com/office/drawing/2014/main" id="{8153E02A-1762-4690-A9AF-8CEBD00E5B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7200000">
              <a:off x="7356172" y="6128458"/>
              <a:ext cx="260925" cy="263223"/>
            </a:xfrm>
            <a:prstGeom prst="rect">
              <a:avLst/>
            </a:prstGeom>
          </p:spPr>
        </p:pic>
        <p:pic>
          <p:nvPicPr>
            <p:cNvPr id="497" name="Picture 496">
              <a:extLst>
                <a:ext uri="{FF2B5EF4-FFF2-40B4-BE49-F238E27FC236}">
                  <a16:creationId xmlns:a16="http://schemas.microsoft.com/office/drawing/2014/main" id="{165C3EF2-C5AF-48E0-948B-DD7AD98367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17100000">
              <a:off x="7648268" y="6128458"/>
              <a:ext cx="260925" cy="263223"/>
            </a:xfrm>
            <a:prstGeom prst="rect">
              <a:avLst/>
            </a:prstGeom>
          </p:spPr>
        </p:pic>
        <p:pic>
          <p:nvPicPr>
            <p:cNvPr id="498" name="Picture 497">
              <a:extLst>
                <a:ext uri="{FF2B5EF4-FFF2-40B4-BE49-F238E27FC236}">
                  <a16:creationId xmlns:a16="http://schemas.microsoft.com/office/drawing/2014/main" id="{C6AF7347-120D-448E-89D0-538C4D938B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7940364" y="6128458"/>
              <a:ext cx="260925" cy="263223"/>
            </a:xfrm>
            <a:prstGeom prst="rect">
              <a:avLst/>
            </a:prstGeom>
          </p:spPr>
        </p:pic>
        <p:pic>
          <p:nvPicPr>
            <p:cNvPr id="499" name="Picture 498">
              <a:extLst>
                <a:ext uri="{FF2B5EF4-FFF2-40B4-BE49-F238E27FC236}">
                  <a16:creationId xmlns:a16="http://schemas.microsoft.com/office/drawing/2014/main" id="{CF0D01AE-72D0-4F2D-B25A-38A1C7636A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17100000">
              <a:off x="5895692" y="6128458"/>
              <a:ext cx="260925" cy="263223"/>
            </a:xfrm>
            <a:prstGeom prst="rect">
              <a:avLst/>
            </a:prstGeom>
          </p:spPr>
        </p:pic>
        <p:pic>
          <p:nvPicPr>
            <p:cNvPr id="500" name="Picture 499">
              <a:extLst>
                <a:ext uri="{FF2B5EF4-FFF2-40B4-BE49-F238E27FC236}">
                  <a16:creationId xmlns:a16="http://schemas.microsoft.com/office/drawing/2014/main" id="{1EF21664-E095-44E5-98EF-2D7090E414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6187788" y="6128458"/>
              <a:ext cx="260925" cy="263223"/>
            </a:xfrm>
            <a:prstGeom prst="rect">
              <a:avLst/>
            </a:prstGeom>
          </p:spPr>
        </p:pic>
      </p:grpSp>
      <p:pic>
        <p:nvPicPr>
          <p:cNvPr id="501" name="Picture 500">
            <a:extLst>
              <a:ext uri="{FF2B5EF4-FFF2-40B4-BE49-F238E27FC236}">
                <a16:creationId xmlns:a16="http://schemas.microsoft.com/office/drawing/2014/main" id="{8EE1B89F-526D-41DE-8CB8-50E4E7D52D1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659049" y="4711844"/>
            <a:ext cx="738565" cy="745070"/>
          </a:xfrm>
          <a:prstGeom prst="rect">
            <a:avLst/>
          </a:prstGeom>
        </p:spPr>
      </p:pic>
      <p:sp>
        <p:nvSpPr>
          <p:cNvPr id="502" name="Arrow: Right 501">
            <a:extLst>
              <a:ext uri="{FF2B5EF4-FFF2-40B4-BE49-F238E27FC236}">
                <a16:creationId xmlns:a16="http://schemas.microsoft.com/office/drawing/2014/main" id="{3F96F2B7-B823-40FA-BBAC-BD5CD75589E3}"/>
              </a:ext>
            </a:extLst>
          </p:cNvPr>
          <p:cNvSpPr/>
          <p:nvPr/>
        </p:nvSpPr>
        <p:spPr>
          <a:xfrm>
            <a:off x="8279977" y="4777224"/>
            <a:ext cx="255871" cy="679690"/>
          </a:xfrm>
          <a:prstGeom prst="rightArrow">
            <a:avLst>
              <a:gd name="adj1" fmla="val 50000"/>
              <a:gd name="adj2" fmla="val 45371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3810000" y="4724760"/>
            <a:ext cx="1505540" cy="862736"/>
            <a:chOff x="3810000" y="5867760"/>
            <a:chExt cx="1505540" cy="862736"/>
          </a:xfrm>
        </p:grpSpPr>
        <p:sp>
          <p:nvSpPr>
            <p:cNvPr id="478" name="Arrow: Right 477">
              <a:extLst>
                <a:ext uri="{FF2B5EF4-FFF2-40B4-BE49-F238E27FC236}">
                  <a16:creationId xmlns:a16="http://schemas.microsoft.com/office/drawing/2014/main" id="{16EBEAA1-99FB-4844-AAE0-E10BCC14B902}"/>
                </a:ext>
              </a:extLst>
            </p:cNvPr>
            <p:cNvSpPr/>
            <p:nvPr/>
          </p:nvSpPr>
          <p:spPr>
            <a:xfrm rot="5400000">
              <a:off x="4606440" y="5870788"/>
              <a:ext cx="197188" cy="191132"/>
            </a:xfrm>
            <a:prstGeom prst="rightArrow">
              <a:avLst>
                <a:gd name="adj1" fmla="val 50000"/>
                <a:gd name="adj2" fmla="val 45371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  <p:pic>
          <p:nvPicPr>
            <p:cNvPr id="491" name="Picture 490">
              <a:extLst>
                <a:ext uri="{FF2B5EF4-FFF2-40B4-BE49-F238E27FC236}">
                  <a16:creationId xmlns:a16="http://schemas.microsoft.com/office/drawing/2014/main" id="{07032C20-2396-4F6B-90B2-AED6F7D37E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4575534" y="6136416"/>
              <a:ext cx="260925" cy="263223"/>
            </a:xfrm>
            <a:prstGeom prst="rect">
              <a:avLst/>
            </a:prstGeom>
          </p:spPr>
        </p:pic>
        <p:sp>
          <p:nvSpPr>
            <p:cNvPr id="503" name="TextBox 502">
              <a:extLst>
                <a:ext uri="{FF2B5EF4-FFF2-40B4-BE49-F238E27FC236}">
                  <a16:creationId xmlns:a16="http://schemas.microsoft.com/office/drawing/2014/main" id="{D0AAEDFB-A75B-4E36-8D39-38FFF5AAF85B}"/>
                </a:ext>
              </a:extLst>
            </p:cNvPr>
            <p:cNvSpPr txBox="1"/>
            <p:nvPr/>
          </p:nvSpPr>
          <p:spPr>
            <a:xfrm>
              <a:off x="3810000" y="6361164"/>
              <a:ext cx="15055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Performance</a:t>
              </a:r>
            </a:p>
          </p:txBody>
        </p:sp>
      </p:grpSp>
      <p:sp>
        <p:nvSpPr>
          <p:cNvPr id="504" name="TextBox 503">
            <a:extLst>
              <a:ext uri="{FF2B5EF4-FFF2-40B4-BE49-F238E27FC236}">
                <a16:creationId xmlns:a16="http://schemas.microsoft.com/office/drawing/2014/main" id="{20E85BFD-BCD4-47EC-AA06-660FC3E666E0}"/>
              </a:ext>
            </a:extLst>
          </p:cNvPr>
          <p:cNvSpPr txBox="1"/>
          <p:nvPr/>
        </p:nvSpPr>
        <p:spPr>
          <a:xfrm>
            <a:off x="9468974" y="4731871"/>
            <a:ext cx="17628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Average model performance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3070307" y="2604420"/>
            <a:ext cx="1696359" cy="2408540"/>
            <a:chOff x="3070307" y="3747420"/>
            <a:chExt cx="1696359" cy="2408540"/>
          </a:xfrm>
        </p:grpSpPr>
        <p:grpSp>
          <p:nvGrpSpPr>
            <p:cNvPr id="462" name="Group 461">
              <a:extLst>
                <a:ext uri="{FF2B5EF4-FFF2-40B4-BE49-F238E27FC236}">
                  <a16:creationId xmlns:a16="http://schemas.microsoft.com/office/drawing/2014/main" id="{C755D356-7AA1-4AD6-B7D7-A2B699F52A02}"/>
                </a:ext>
              </a:extLst>
            </p:cNvPr>
            <p:cNvGrpSpPr/>
            <p:nvPr/>
          </p:nvGrpSpPr>
          <p:grpSpPr>
            <a:xfrm>
              <a:off x="4633851" y="3747421"/>
              <a:ext cx="132815" cy="2057130"/>
              <a:chOff x="3338451" y="3757241"/>
              <a:chExt cx="103781" cy="2414959"/>
            </a:xfrm>
          </p:grpSpPr>
          <p:sp>
            <p:nvSpPr>
              <p:cNvPr id="180" name="Rectangle 366">
                <a:extLst>
                  <a:ext uri="{FF2B5EF4-FFF2-40B4-BE49-F238E27FC236}">
                    <a16:creationId xmlns:a16="http://schemas.microsoft.com/office/drawing/2014/main" id="{BA2B8319-BED1-4CAB-A7DC-C54D3AE8B7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3757241"/>
                <a:ext cx="10378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1" name="Rectangle 367">
                <a:extLst>
                  <a:ext uri="{FF2B5EF4-FFF2-40B4-BE49-F238E27FC236}">
                    <a16:creationId xmlns:a16="http://schemas.microsoft.com/office/drawing/2014/main" id="{758C296E-1116-48A4-A81D-5FC92BB195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3757241"/>
                <a:ext cx="10378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2" name="Rectangle 368">
                <a:extLst>
                  <a:ext uri="{FF2B5EF4-FFF2-40B4-BE49-F238E27FC236}">
                    <a16:creationId xmlns:a16="http://schemas.microsoft.com/office/drawing/2014/main" id="{1537B356-771B-4726-8922-04A941F639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3873012"/>
                <a:ext cx="10378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3" name="Rectangle 369">
                <a:extLst>
                  <a:ext uri="{FF2B5EF4-FFF2-40B4-BE49-F238E27FC236}">
                    <a16:creationId xmlns:a16="http://schemas.microsoft.com/office/drawing/2014/main" id="{9A7B547E-B4BE-4A41-97C2-927289788B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3873012"/>
                <a:ext cx="10378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4" name="Rectangle 370">
                <a:extLst>
                  <a:ext uri="{FF2B5EF4-FFF2-40B4-BE49-F238E27FC236}">
                    <a16:creationId xmlns:a16="http://schemas.microsoft.com/office/drawing/2014/main" id="{4CDB9210-CA2A-4DC5-998C-C74B393169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4009213"/>
                <a:ext cx="10378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5" name="Rectangle 371">
                <a:extLst>
                  <a:ext uri="{FF2B5EF4-FFF2-40B4-BE49-F238E27FC236}">
                    <a16:creationId xmlns:a16="http://schemas.microsoft.com/office/drawing/2014/main" id="{C03714BF-6A90-4BCB-94AB-BE9AEBD8C2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4009213"/>
                <a:ext cx="10378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6" name="Rectangle 372">
                <a:extLst>
                  <a:ext uri="{FF2B5EF4-FFF2-40B4-BE49-F238E27FC236}">
                    <a16:creationId xmlns:a16="http://schemas.microsoft.com/office/drawing/2014/main" id="{E95DBCDE-C490-4EC7-80D2-5141C17420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4118174"/>
                <a:ext cx="10378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7" name="Rectangle 373">
                <a:extLst>
                  <a:ext uri="{FF2B5EF4-FFF2-40B4-BE49-F238E27FC236}">
                    <a16:creationId xmlns:a16="http://schemas.microsoft.com/office/drawing/2014/main" id="{6CA3B15D-22E9-422B-A3BA-8A5356ACDD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4118174"/>
                <a:ext cx="10378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8" name="Rectangle 374">
                <a:extLst>
                  <a:ext uri="{FF2B5EF4-FFF2-40B4-BE49-F238E27FC236}">
                    <a16:creationId xmlns:a16="http://schemas.microsoft.com/office/drawing/2014/main" id="{F22934A4-EEBF-4E44-B395-728789799F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4233946"/>
                <a:ext cx="10378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9" name="Rectangle 375">
                <a:extLst>
                  <a:ext uri="{FF2B5EF4-FFF2-40B4-BE49-F238E27FC236}">
                    <a16:creationId xmlns:a16="http://schemas.microsoft.com/office/drawing/2014/main" id="{3A5ABA15-4C1E-45D3-9AC6-E68311A853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4233946"/>
                <a:ext cx="10378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0" name="Rectangle 376">
                <a:extLst>
                  <a:ext uri="{FF2B5EF4-FFF2-40B4-BE49-F238E27FC236}">
                    <a16:creationId xmlns:a16="http://schemas.microsoft.com/office/drawing/2014/main" id="{9B03C51F-E0E2-451C-B4DA-3014674018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4370146"/>
                <a:ext cx="10378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1" name="Rectangle 377">
                <a:extLst>
                  <a:ext uri="{FF2B5EF4-FFF2-40B4-BE49-F238E27FC236}">
                    <a16:creationId xmlns:a16="http://schemas.microsoft.com/office/drawing/2014/main" id="{1DCB1105-DE66-4A76-954F-C4F4225933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4370146"/>
                <a:ext cx="10378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2" name="Rectangle 378">
                <a:extLst>
                  <a:ext uri="{FF2B5EF4-FFF2-40B4-BE49-F238E27FC236}">
                    <a16:creationId xmlns:a16="http://schemas.microsoft.com/office/drawing/2014/main" id="{E5CAB356-B2AB-4ACB-9E5D-6FE28C19C6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4479107"/>
                <a:ext cx="10378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3" name="Rectangle 379">
                <a:extLst>
                  <a:ext uri="{FF2B5EF4-FFF2-40B4-BE49-F238E27FC236}">
                    <a16:creationId xmlns:a16="http://schemas.microsoft.com/office/drawing/2014/main" id="{AA3AF0CD-457D-496F-9053-6DAB7D08D1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4479107"/>
                <a:ext cx="10378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4" name="Rectangle 380">
                <a:extLst>
                  <a:ext uri="{FF2B5EF4-FFF2-40B4-BE49-F238E27FC236}">
                    <a16:creationId xmlns:a16="http://schemas.microsoft.com/office/drawing/2014/main" id="{CD4B5080-DBA4-4472-94E7-DDD09CAEEC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4615309"/>
                <a:ext cx="10378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5" name="Rectangle 381">
                <a:extLst>
                  <a:ext uri="{FF2B5EF4-FFF2-40B4-BE49-F238E27FC236}">
                    <a16:creationId xmlns:a16="http://schemas.microsoft.com/office/drawing/2014/main" id="{73D79557-CC2A-40C8-87D7-D7FD835B1A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4615309"/>
                <a:ext cx="10378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6" name="Rectangle 382">
                <a:extLst>
                  <a:ext uri="{FF2B5EF4-FFF2-40B4-BE49-F238E27FC236}">
                    <a16:creationId xmlns:a16="http://schemas.microsoft.com/office/drawing/2014/main" id="{35AD32A9-1AC3-45A7-B359-147C2325FA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4731079"/>
                <a:ext cx="10378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7" name="Rectangle 383">
                <a:extLst>
                  <a:ext uri="{FF2B5EF4-FFF2-40B4-BE49-F238E27FC236}">
                    <a16:creationId xmlns:a16="http://schemas.microsoft.com/office/drawing/2014/main" id="{B1EE4C7D-457D-4870-BD26-7C2299E7DA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4731079"/>
                <a:ext cx="10378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8" name="Rectangle 384">
                <a:extLst>
                  <a:ext uri="{FF2B5EF4-FFF2-40B4-BE49-F238E27FC236}">
                    <a16:creationId xmlns:a16="http://schemas.microsoft.com/office/drawing/2014/main" id="{89F7C017-15F4-4429-B91E-2A21670AD5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4840040"/>
                <a:ext cx="10378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9" name="Rectangle 385">
                <a:extLst>
                  <a:ext uri="{FF2B5EF4-FFF2-40B4-BE49-F238E27FC236}">
                    <a16:creationId xmlns:a16="http://schemas.microsoft.com/office/drawing/2014/main" id="{4CBBB0FD-5881-4E26-9736-07535AA11F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4840040"/>
                <a:ext cx="10378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0" name="Rectangle 386">
                <a:extLst>
                  <a:ext uri="{FF2B5EF4-FFF2-40B4-BE49-F238E27FC236}">
                    <a16:creationId xmlns:a16="http://schemas.microsoft.com/office/drawing/2014/main" id="{01D5BE63-565F-43AE-9AA5-CCDDDD4A0C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4976242"/>
                <a:ext cx="10378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1" name="Rectangle 387">
                <a:extLst>
                  <a:ext uri="{FF2B5EF4-FFF2-40B4-BE49-F238E27FC236}">
                    <a16:creationId xmlns:a16="http://schemas.microsoft.com/office/drawing/2014/main" id="{9DBB6C0F-7612-425F-AB70-873A614D06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4976242"/>
                <a:ext cx="10378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2" name="Rectangle 388">
                <a:extLst>
                  <a:ext uri="{FF2B5EF4-FFF2-40B4-BE49-F238E27FC236}">
                    <a16:creationId xmlns:a16="http://schemas.microsoft.com/office/drawing/2014/main" id="{102BFCB3-8682-4E3C-B6B0-DE4392968E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5085203"/>
                <a:ext cx="10378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3" name="Rectangle 389">
                <a:extLst>
                  <a:ext uri="{FF2B5EF4-FFF2-40B4-BE49-F238E27FC236}">
                    <a16:creationId xmlns:a16="http://schemas.microsoft.com/office/drawing/2014/main" id="{830D791E-DA16-4637-8963-AEB8E4A698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5085203"/>
                <a:ext cx="10378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4" name="Rectangle 390">
                <a:extLst>
                  <a:ext uri="{FF2B5EF4-FFF2-40B4-BE49-F238E27FC236}">
                    <a16:creationId xmlns:a16="http://schemas.microsoft.com/office/drawing/2014/main" id="{CD404431-8F68-4DEB-BA1C-64C8168CC9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5221404"/>
                <a:ext cx="10378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5" name="Rectangle 391">
                <a:extLst>
                  <a:ext uri="{FF2B5EF4-FFF2-40B4-BE49-F238E27FC236}">
                    <a16:creationId xmlns:a16="http://schemas.microsoft.com/office/drawing/2014/main" id="{537B2446-6144-43C2-96C0-DEAA438710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5221404"/>
                <a:ext cx="10378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6" name="Rectangle 392">
                <a:extLst>
                  <a:ext uri="{FF2B5EF4-FFF2-40B4-BE49-F238E27FC236}">
                    <a16:creationId xmlns:a16="http://schemas.microsoft.com/office/drawing/2014/main" id="{5E1E8137-55B1-4D4B-A2D2-608019A4B5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5337175"/>
                <a:ext cx="10378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7" name="Rectangle 393">
                <a:extLst>
                  <a:ext uri="{FF2B5EF4-FFF2-40B4-BE49-F238E27FC236}">
                    <a16:creationId xmlns:a16="http://schemas.microsoft.com/office/drawing/2014/main" id="{8F909E7F-AD6C-4922-878C-8F70119A24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5337175"/>
                <a:ext cx="10378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8" name="Rectangle 394">
                <a:extLst>
                  <a:ext uri="{FF2B5EF4-FFF2-40B4-BE49-F238E27FC236}">
                    <a16:creationId xmlns:a16="http://schemas.microsoft.com/office/drawing/2014/main" id="{25B08713-1855-4439-92E5-6C0745E77D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5450333"/>
                <a:ext cx="10378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9" name="Rectangle 395">
                <a:extLst>
                  <a:ext uri="{FF2B5EF4-FFF2-40B4-BE49-F238E27FC236}">
                    <a16:creationId xmlns:a16="http://schemas.microsoft.com/office/drawing/2014/main" id="{2DE35A18-5B8A-4BE8-B96B-38CA9031EE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5450333"/>
                <a:ext cx="10378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0" name="Rectangle 396">
                <a:extLst>
                  <a:ext uri="{FF2B5EF4-FFF2-40B4-BE49-F238E27FC236}">
                    <a16:creationId xmlns:a16="http://schemas.microsoft.com/office/drawing/2014/main" id="{ECE8D9AC-7FBB-4EDC-8723-46933EC61D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5566104"/>
                <a:ext cx="10378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1" name="Rectangle 397">
                <a:extLst>
                  <a:ext uri="{FF2B5EF4-FFF2-40B4-BE49-F238E27FC236}">
                    <a16:creationId xmlns:a16="http://schemas.microsoft.com/office/drawing/2014/main" id="{44081B93-98A8-49BC-94AC-7EC22D2082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5566104"/>
                <a:ext cx="10378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2" name="Rectangle 398">
                <a:extLst>
                  <a:ext uri="{FF2B5EF4-FFF2-40B4-BE49-F238E27FC236}">
                    <a16:creationId xmlns:a16="http://schemas.microsoft.com/office/drawing/2014/main" id="{3F56CDE5-BFB6-4894-94A5-FACA2F38AD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5681875"/>
                <a:ext cx="103781" cy="12939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3" name="Rectangle 399">
                <a:extLst>
                  <a:ext uri="{FF2B5EF4-FFF2-40B4-BE49-F238E27FC236}">
                    <a16:creationId xmlns:a16="http://schemas.microsoft.com/office/drawing/2014/main" id="{6494899D-6001-4C71-A28A-49B67F98B8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5681875"/>
                <a:ext cx="103781" cy="12939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4" name="Rectangle 400">
                <a:extLst>
                  <a:ext uri="{FF2B5EF4-FFF2-40B4-BE49-F238E27FC236}">
                    <a16:creationId xmlns:a16="http://schemas.microsoft.com/office/drawing/2014/main" id="{469BDF28-868D-40F9-825F-C37A5613A9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5811266"/>
                <a:ext cx="10378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5" name="Rectangle 401">
                <a:extLst>
                  <a:ext uri="{FF2B5EF4-FFF2-40B4-BE49-F238E27FC236}">
                    <a16:creationId xmlns:a16="http://schemas.microsoft.com/office/drawing/2014/main" id="{FA055F68-AC59-41BA-BB1E-4F1ECEF7C8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5811266"/>
                <a:ext cx="10378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6" name="Rectangle 402">
                <a:extLst>
                  <a:ext uri="{FF2B5EF4-FFF2-40B4-BE49-F238E27FC236}">
                    <a16:creationId xmlns:a16="http://schemas.microsoft.com/office/drawing/2014/main" id="{94E10EEA-0D7C-4088-B6DC-292A98ACD0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5927037"/>
                <a:ext cx="103781" cy="129391"/>
              </a:xfrm>
              <a:prstGeom prst="rect">
                <a:avLst/>
              </a:prstGeom>
              <a:solidFill>
                <a:srgbClr val="F9CE23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7" name="Rectangle 403">
                <a:extLst>
                  <a:ext uri="{FF2B5EF4-FFF2-40B4-BE49-F238E27FC236}">
                    <a16:creationId xmlns:a16="http://schemas.microsoft.com/office/drawing/2014/main" id="{B447B5BC-DE7D-47F4-8618-C02754A2B4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5927037"/>
                <a:ext cx="103781" cy="12939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8" name="Rectangle 404">
                <a:extLst>
                  <a:ext uri="{FF2B5EF4-FFF2-40B4-BE49-F238E27FC236}">
                    <a16:creationId xmlns:a16="http://schemas.microsoft.com/office/drawing/2014/main" id="{A34F3157-D016-4294-A41A-F7312B209C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6056429"/>
                <a:ext cx="103781" cy="115771"/>
              </a:xfrm>
              <a:prstGeom prst="rect">
                <a:avLst/>
              </a:prstGeom>
              <a:solidFill>
                <a:srgbClr val="F9CE23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9" name="Rectangle 405">
                <a:extLst>
                  <a:ext uri="{FF2B5EF4-FFF2-40B4-BE49-F238E27FC236}">
                    <a16:creationId xmlns:a16="http://schemas.microsoft.com/office/drawing/2014/main" id="{7D3E9D95-C6B5-425A-B64E-90DC088F74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6056429"/>
                <a:ext cx="10378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467" name="Left Brace 466">
              <a:extLst>
                <a:ext uri="{FF2B5EF4-FFF2-40B4-BE49-F238E27FC236}">
                  <a16:creationId xmlns:a16="http://schemas.microsoft.com/office/drawing/2014/main" id="{C6F99AAF-868E-437C-A5B5-1B5368043B21}"/>
                </a:ext>
              </a:extLst>
            </p:cNvPr>
            <p:cNvSpPr/>
            <p:nvPr/>
          </p:nvSpPr>
          <p:spPr>
            <a:xfrm>
              <a:off x="4471752" y="3747420"/>
              <a:ext cx="103782" cy="1839075"/>
            </a:xfrm>
            <a:prstGeom prst="leftBrac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8" name="Left Brace 467">
              <a:extLst>
                <a:ext uri="{FF2B5EF4-FFF2-40B4-BE49-F238E27FC236}">
                  <a16:creationId xmlns:a16="http://schemas.microsoft.com/office/drawing/2014/main" id="{AD25F32A-0743-4E41-BFCE-5181C34C6970}"/>
                </a:ext>
              </a:extLst>
            </p:cNvPr>
            <p:cNvSpPr/>
            <p:nvPr/>
          </p:nvSpPr>
          <p:spPr>
            <a:xfrm>
              <a:off x="4500005" y="5618099"/>
              <a:ext cx="75529" cy="167971"/>
            </a:xfrm>
            <a:prstGeom prst="leftBrace">
              <a:avLst/>
            </a:prstGeom>
            <a:ln w="2857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9" name="Arrow: Right 468">
              <a:extLst>
                <a:ext uri="{FF2B5EF4-FFF2-40B4-BE49-F238E27FC236}">
                  <a16:creationId xmlns:a16="http://schemas.microsoft.com/office/drawing/2014/main" id="{73566391-DD43-44B5-ADE5-E51C62C818F5}"/>
                </a:ext>
              </a:extLst>
            </p:cNvPr>
            <p:cNvSpPr/>
            <p:nvPr/>
          </p:nvSpPr>
          <p:spPr>
            <a:xfrm>
              <a:off x="3070307" y="4550374"/>
              <a:ext cx="713288" cy="690362"/>
            </a:xfrm>
            <a:prstGeom prst="rightArrow">
              <a:avLst>
                <a:gd name="adj1" fmla="val 50000"/>
                <a:gd name="adj2" fmla="val 45371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  <p:sp>
          <p:nvSpPr>
            <p:cNvPr id="471" name="TextBox 470">
              <a:extLst>
                <a:ext uri="{FF2B5EF4-FFF2-40B4-BE49-F238E27FC236}">
                  <a16:creationId xmlns:a16="http://schemas.microsoft.com/office/drawing/2014/main" id="{24DE0982-2E58-456E-AC17-9209494C6412}"/>
                </a:ext>
              </a:extLst>
            </p:cNvPr>
            <p:cNvSpPr txBox="1"/>
            <p:nvPr/>
          </p:nvSpPr>
          <p:spPr>
            <a:xfrm>
              <a:off x="3621749" y="4359451"/>
              <a:ext cx="91602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600" dirty="0"/>
                <a:t>Training</a:t>
              </a:r>
            </a:p>
            <a:p>
              <a:pPr algn="r"/>
              <a:r>
                <a:rPr lang="en-US" sz="1600" dirty="0"/>
                <a:t>Set </a:t>
              </a:r>
            </a:p>
            <a:p>
              <a:pPr algn="r"/>
              <a:r>
                <a:rPr lang="en-US" sz="1600" dirty="0"/>
                <a:t>(90%)</a:t>
              </a:r>
            </a:p>
          </p:txBody>
        </p:sp>
        <p:sp>
          <p:nvSpPr>
            <p:cNvPr id="472" name="TextBox 471">
              <a:extLst>
                <a:ext uri="{FF2B5EF4-FFF2-40B4-BE49-F238E27FC236}">
                  <a16:creationId xmlns:a16="http://schemas.microsoft.com/office/drawing/2014/main" id="{0435DDE8-1F27-48AA-B531-9D7F9458A850}"/>
                </a:ext>
              </a:extLst>
            </p:cNvPr>
            <p:cNvSpPr txBox="1"/>
            <p:nvPr/>
          </p:nvSpPr>
          <p:spPr>
            <a:xfrm>
              <a:off x="3453169" y="5324963"/>
              <a:ext cx="106708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600" dirty="0"/>
                <a:t>Validation</a:t>
              </a:r>
            </a:p>
            <a:p>
              <a:pPr algn="r"/>
              <a:r>
                <a:rPr lang="en-US" sz="1600" dirty="0"/>
                <a:t>Set </a:t>
              </a:r>
            </a:p>
            <a:p>
              <a:pPr algn="r"/>
              <a:r>
                <a:rPr lang="en-US" sz="1600" dirty="0"/>
                <a:t>(10%)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4554467" y="2209800"/>
            <a:ext cx="6189733" cy="369332"/>
            <a:chOff x="4554467" y="3352800"/>
            <a:chExt cx="6189733" cy="369332"/>
          </a:xfrm>
        </p:grpSpPr>
        <p:sp>
          <p:nvSpPr>
            <p:cNvPr id="506" name="TextBox 505">
              <a:extLst>
                <a:ext uri="{FF2B5EF4-FFF2-40B4-BE49-F238E27FC236}">
                  <a16:creationId xmlns:a16="http://schemas.microsoft.com/office/drawing/2014/main" id="{CA69B4C6-5383-4CBA-9D8D-3289169C8BCA}"/>
                </a:ext>
              </a:extLst>
            </p:cNvPr>
            <p:cNvSpPr txBox="1"/>
            <p:nvPr/>
          </p:nvSpPr>
          <p:spPr>
            <a:xfrm>
              <a:off x="5573977" y="3352800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  <p:sp>
          <p:nvSpPr>
            <p:cNvPr id="507" name="TextBox 506">
              <a:extLst>
                <a:ext uri="{FF2B5EF4-FFF2-40B4-BE49-F238E27FC236}">
                  <a16:creationId xmlns:a16="http://schemas.microsoft.com/office/drawing/2014/main" id="{30F1D0DB-FD8C-40EE-ACC8-8819C60F4471}"/>
                </a:ext>
              </a:extLst>
            </p:cNvPr>
            <p:cNvSpPr txBox="1"/>
            <p:nvPr/>
          </p:nvSpPr>
          <p:spPr>
            <a:xfrm>
              <a:off x="5865908" y="3352800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</a:t>
              </a:r>
            </a:p>
          </p:txBody>
        </p:sp>
        <p:sp>
          <p:nvSpPr>
            <p:cNvPr id="508" name="TextBox 507">
              <a:extLst>
                <a:ext uri="{FF2B5EF4-FFF2-40B4-BE49-F238E27FC236}">
                  <a16:creationId xmlns:a16="http://schemas.microsoft.com/office/drawing/2014/main" id="{CA4CC244-2BC0-4226-BB61-ECC238D7BAFD}"/>
                </a:ext>
              </a:extLst>
            </p:cNvPr>
            <p:cNvSpPr txBox="1"/>
            <p:nvPr/>
          </p:nvSpPr>
          <p:spPr>
            <a:xfrm>
              <a:off x="6157839" y="3352800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</a:t>
              </a:r>
            </a:p>
          </p:txBody>
        </p:sp>
        <p:sp>
          <p:nvSpPr>
            <p:cNvPr id="509" name="TextBox 508">
              <a:extLst>
                <a:ext uri="{FF2B5EF4-FFF2-40B4-BE49-F238E27FC236}">
                  <a16:creationId xmlns:a16="http://schemas.microsoft.com/office/drawing/2014/main" id="{1DD853C3-4198-4868-A14A-F0CFCF40601C}"/>
                </a:ext>
              </a:extLst>
            </p:cNvPr>
            <p:cNvSpPr txBox="1"/>
            <p:nvPr/>
          </p:nvSpPr>
          <p:spPr>
            <a:xfrm>
              <a:off x="6449770" y="3352800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5</a:t>
              </a:r>
            </a:p>
          </p:txBody>
        </p:sp>
        <p:sp>
          <p:nvSpPr>
            <p:cNvPr id="510" name="TextBox 509">
              <a:extLst>
                <a:ext uri="{FF2B5EF4-FFF2-40B4-BE49-F238E27FC236}">
                  <a16:creationId xmlns:a16="http://schemas.microsoft.com/office/drawing/2014/main" id="{8D9D1961-1391-48DD-A0A6-76038D215CAA}"/>
                </a:ext>
              </a:extLst>
            </p:cNvPr>
            <p:cNvSpPr txBox="1"/>
            <p:nvPr/>
          </p:nvSpPr>
          <p:spPr>
            <a:xfrm>
              <a:off x="6741701" y="3352800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6</a:t>
              </a:r>
            </a:p>
          </p:txBody>
        </p:sp>
        <p:sp>
          <p:nvSpPr>
            <p:cNvPr id="511" name="TextBox 510">
              <a:extLst>
                <a:ext uri="{FF2B5EF4-FFF2-40B4-BE49-F238E27FC236}">
                  <a16:creationId xmlns:a16="http://schemas.microsoft.com/office/drawing/2014/main" id="{9189E0A2-531C-4322-A5C5-B53E004ABE0C}"/>
                </a:ext>
              </a:extLst>
            </p:cNvPr>
            <p:cNvSpPr txBox="1"/>
            <p:nvPr/>
          </p:nvSpPr>
          <p:spPr>
            <a:xfrm>
              <a:off x="7033632" y="3352800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7</a:t>
              </a:r>
            </a:p>
          </p:txBody>
        </p:sp>
        <p:sp>
          <p:nvSpPr>
            <p:cNvPr id="512" name="TextBox 511">
              <a:extLst>
                <a:ext uri="{FF2B5EF4-FFF2-40B4-BE49-F238E27FC236}">
                  <a16:creationId xmlns:a16="http://schemas.microsoft.com/office/drawing/2014/main" id="{949C2F78-101F-41A9-80D5-B7837A6D90E4}"/>
                </a:ext>
              </a:extLst>
            </p:cNvPr>
            <p:cNvSpPr txBox="1"/>
            <p:nvPr/>
          </p:nvSpPr>
          <p:spPr>
            <a:xfrm>
              <a:off x="7325563" y="3352800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8</a:t>
              </a:r>
            </a:p>
          </p:txBody>
        </p:sp>
        <p:sp>
          <p:nvSpPr>
            <p:cNvPr id="513" name="TextBox 512">
              <a:extLst>
                <a:ext uri="{FF2B5EF4-FFF2-40B4-BE49-F238E27FC236}">
                  <a16:creationId xmlns:a16="http://schemas.microsoft.com/office/drawing/2014/main" id="{600E9D28-AA19-45DC-9D8A-9275E2DF0AF5}"/>
                </a:ext>
              </a:extLst>
            </p:cNvPr>
            <p:cNvSpPr txBox="1"/>
            <p:nvPr/>
          </p:nvSpPr>
          <p:spPr>
            <a:xfrm>
              <a:off x="7617494" y="3352800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9</a:t>
              </a:r>
            </a:p>
          </p:txBody>
        </p:sp>
        <p:sp>
          <p:nvSpPr>
            <p:cNvPr id="514" name="TextBox 513">
              <a:extLst>
                <a:ext uri="{FF2B5EF4-FFF2-40B4-BE49-F238E27FC236}">
                  <a16:creationId xmlns:a16="http://schemas.microsoft.com/office/drawing/2014/main" id="{361D1443-9AF3-49C9-A164-162AA765CC42}"/>
                </a:ext>
              </a:extLst>
            </p:cNvPr>
            <p:cNvSpPr txBox="1"/>
            <p:nvPr/>
          </p:nvSpPr>
          <p:spPr>
            <a:xfrm>
              <a:off x="7826162" y="3352800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10</a:t>
              </a:r>
            </a:p>
          </p:txBody>
        </p:sp>
        <p:sp>
          <p:nvSpPr>
            <p:cNvPr id="515" name="TextBox 514">
              <a:extLst>
                <a:ext uri="{FF2B5EF4-FFF2-40B4-BE49-F238E27FC236}">
                  <a16:creationId xmlns:a16="http://schemas.microsoft.com/office/drawing/2014/main" id="{3242A107-E890-4F47-B4BD-D8D0987A9FC2}"/>
                </a:ext>
              </a:extLst>
            </p:cNvPr>
            <p:cNvSpPr txBox="1"/>
            <p:nvPr/>
          </p:nvSpPr>
          <p:spPr>
            <a:xfrm>
              <a:off x="8353802" y="3352800"/>
              <a:ext cx="23903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Cross-validation folds</a:t>
              </a:r>
            </a:p>
          </p:txBody>
        </p:sp>
        <p:sp>
          <p:nvSpPr>
            <p:cNvPr id="516" name="TextBox 515">
              <a:extLst>
                <a:ext uri="{FF2B5EF4-FFF2-40B4-BE49-F238E27FC236}">
                  <a16:creationId xmlns:a16="http://schemas.microsoft.com/office/drawing/2014/main" id="{94AE165D-2770-4E59-BF6B-A8F0BC16DD51}"/>
                </a:ext>
              </a:extLst>
            </p:cNvPr>
            <p:cNvSpPr txBox="1"/>
            <p:nvPr/>
          </p:nvSpPr>
          <p:spPr>
            <a:xfrm>
              <a:off x="4554467" y="3352800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10252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0" grpId="0"/>
      <p:bldP spid="477" grpId="0" animBg="1"/>
      <p:bldP spid="502" grpId="0" animBg="1"/>
      <p:bldP spid="50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A15DD5-31EC-4959-A016-D96199BAB9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Finally, you need to decide which hyperparameter combinations give you the best model, e.g.:</a:t>
            </a:r>
          </a:p>
          <a:p>
            <a:pPr lvl="1"/>
            <a:r>
              <a:rPr lang="en-US" b="1" dirty="0">
                <a:solidFill>
                  <a:srgbClr val="0070C0"/>
                </a:solidFill>
              </a:rPr>
              <a:t>Receiver-Operating Characteristic-Area Under Curve (ROC-AUC)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D214B7-57AF-440D-A5C3-D0EC6BBE34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5: Model/algorithm selection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66CD30-EA45-46DD-9F3F-7C0D8BD133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E7ACFE5D-7720-44A7-8305-BC137191B2F4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505" name="Rectangle: Rounded Corners 17">
            <a:extLst>
              <a:ext uri="{FF2B5EF4-FFF2-40B4-BE49-F238E27FC236}">
                <a16:creationId xmlns:a16="http://schemas.microsoft.com/office/drawing/2014/main" id="{D28FB285-231B-4581-85C3-C448828AB509}"/>
              </a:ext>
            </a:extLst>
          </p:cNvPr>
          <p:cNvSpPr/>
          <p:nvPr/>
        </p:nvSpPr>
        <p:spPr>
          <a:xfrm>
            <a:off x="8001000" y="2584667"/>
            <a:ext cx="3581400" cy="3678151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/>
              <a:t>There are many other possible choices:</a:t>
            </a:r>
          </a:p>
          <a:p>
            <a:pPr algn="ctr"/>
            <a:r>
              <a:rPr lang="en-US" sz="3000" b="1" dirty="0">
                <a:hlinkClick r:id="rId2"/>
              </a:rPr>
              <a:t>https://scikit-learn.org/stable/modules/model_evaluation.html</a:t>
            </a:r>
            <a:r>
              <a:rPr lang="en-US" sz="3000" b="1" dirty="0"/>
              <a:t> </a:t>
            </a:r>
          </a:p>
        </p:txBody>
      </p:sp>
      <p:grpSp>
        <p:nvGrpSpPr>
          <p:cNvPr id="534" name="Group 533">
            <a:extLst>
              <a:ext uri="{FF2B5EF4-FFF2-40B4-BE49-F238E27FC236}">
                <a16:creationId xmlns:a16="http://schemas.microsoft.com/office/drawing/2014/main" id="{4D14ADCF-FA6A-4D7F-9F21-7604BE37438D}"/>
              </a:ext>
            </a:extLst>
          </p:cNvPr>
          <p:cNvGrpSpPr/>
          <p:nvPr/>
        </p:nvGrpSpPr>
        <p:grpSpPr>
          <a:xfrm>
            <a:off x="656689" y="2590033"/>
            <a:ext cx="4312274" cy="4091257"/>
            <a:chOff x="1025779" y="2575859"/>
            <a:chExt cx="4312274" cy="4091257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3C7E8752-92A6-49BB-BD46-296E1CEB8669}"/>
                </a:ext>
              </a:extLst>
            </p:cNvPr>
            <p:cNvCxnSpPr>
              <a:cxnSpLocks/>
            </p:cNvCxnSpPr>
            <p:nvPr/>
          </p:nvCxnSpPr>
          <p:spPr>
            <a:xfrm>
              <a:off x="1752600" y="2667000"/>
              <a:ext cx="0" cy="327953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7" name="Straight Connector 516">
              <a:extLst>
                <a:ext uri="{FF2B5EF4-FFF2-40B4-BE49-F238E27FC236}">
                  <a16:creationId xmlns:a16="http://schemas.microsoft.com/office/drawing/2014/main" id="{FB906EA1-0EBD-425D-94D8-08D07CF4592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2600" y="5961185"/>
              <a:ext cx="35814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272E1FA-49E4-42E7-89F4-62B562813FB4}"/>
                </a:ext>
              </a:extLst>
            </p:cNvPr>
            <p:cNvSpPr txBox="1"/>
            <p:nvPr/>
          </p:nvSpPr>
          <p:spPr>
            <a:xfrm>
              <a:off x="1617816" y="6004689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519" name="TextBox 518">
              <a:extLst>
                <a:ext uri="{FF2B5EF4-FFF2-40B4-BE49-F238E27FC236}">
                  <a16:creationId xmlns:a16="http://schemas.microsoft.com/office/drawing/2014/main" id="{96334745-82C3-4010-8907-4F01CB4CC15C}"/>
                </a:ext>
              </a:extLst>
            </p:cNvPr>
            <p:cNvSpPr txBox="1"/>
            <p:nvPr/>
          </p:nvSpPr>
          <p:spPr>
            <a:xfrm>
              <a:off x="5025147" y="6016814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520" name="TextBox 519">
              <a:extLst>
                <a:ext uri="{FF2B5EF4-FFF2-40B4-BE49-F238E27FC236}">
                  <a16:creationId xmlns:a16="http://schemas.microsoft.com/office/drawing/2014/main" id="{DF8633C9-1A7D-448F-BD17-D8312197CF6A}"/>
                </a:ext>
              </a:extLst>
            </p:cNvPr>
            <p:cNvSpPr txBox="1"/>
            <p:nvPr/>
          </p:nvSpPr>
          <p:spPr>
            <a:xfrm>
              <a:off x="1423407" y="2575859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521" name="TextBox 520">
              <a:extLst>
                <a:ext uri="{FF2B5EF4-FFF2-40B4-BE49-F238E27FC236}">
                  <a16:creationId xmlns:a16="http://schemas.microsoft.com/office/drawing/2014/main" id="{5CF15714-B40B-45F4-90DD-1A0577A2819B}"/>
                </a:ext>
              </a:extLst>
            </p:cNvPr>
            <p:cNvSpPr txBox="1"/>
            <p:nvPr/>
          </p:nvSpPr>
          <p:spPr>
            <a:xfrm>
              <a:off x="1427784" y="5743328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523" name="TextBox 522">
              <a:extLst>
                <a:ext uri="{FF2B5EF4-FFF2-40B4-BE49-F238E27FC236}">
                  <a16:creationId xmlns:a16="http://schemas.microsoft.com/office/drawing/2014/main" id="{A02F6DAA-58E5-4D81-B078-E4058CE3B85F}"/>
                </a:ext>
              </a:extLst>
            </p:cNvPr>
            <p:cNvSpPr txBox="1"/>
            <p:nvPr/>
          </p:nvSpPr>
          <p:spPr>
            <a:xfrm>
              <a:off x="1931948" y="6236229"/>
              <a:ext cx="3280065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i="1" dirty="0"/>
                <a:t>False positive (FP) rate</a:t>
              </a:r>
            </a:p>
          </p:txBody>
        </p:sp>
        <p:sp>
          <p:nvSpPr>
            <p:cNvPr id="524" name="TextBox 523">
              <a:extLst>
                <a:ext uri="{FF2B5EF4-FFF2-40B4-BE49-F238E27FC236}">
                  <a16:creationId xmlns:a16="http://schemas.microsoft.com/office/drawing/2014/main" id="{085D8042-620C-48DD-9C55-2C724B7106CD}"/>
                </a:ext>
              </a:extLst>
            </p:cNvPr>
            <p:cNvSpPr txBox="1"/>
            <p:nvPr/>
          </p:nvSpPr>
          <p:spPr>
            <a:xfrm rot="16200000">
              <a:off x="-340973" y="4116808"/>
              <a:ext cx="316439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i="1" dirty="0"/>
                <a:t>True positive (TP) rate</a:t>
              </a:r>
            </a:p>
          </p:txBody>
        </p:sp>
      </p:grpSp>
      <p:grpSp>
        <p:nvGrpSpPr>
          <p:cNvPr id="538" name="Group 537">
            <a:extLst>
              <a:ext uri="{FF2B5EF4-FFF2-40B4-BE49-F238E27FC236}">
                <a16:creationId xmlns:a16="http://schemas.microsoft.com/office/drawing/2014/main" id="{D1482E01-451C-46A4-B95B-951F18A5D5B1}"/>
              </a:ext>
            </a:extLst>
          </p:cNvPr>
          <p:cNvGrpSpPr/>
          <p:nvPr/>
        </p:nvGrpSpPr>
        <p:grpSpPr>
          <a:xfrm>
            <a:off x="1399693" y="2681173"/>
            <a:ext cx="3408524" cy="3308797"/>
            <a:chOff x="1768783" y="2666999"/>
            <a:chExt cx="3408524" cy="3308797"/>
          </a:xfrm>
        </p:grpSpPr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05BEF45A-9630-46FF-AC2F-9826CDB54670}"/>
                </a:ext>
              </a:extLst>
            </p:cNvPr>
            <p:cNvSpPr/>
            <p:nvPr/>
          </p:nvSpPr>
          <p:spPr>
            <a:xfrm>
              <a:off x="1768783" y="2666999"/>
              <a:ext cx="3408524" cy="3308797"/>
            </a:xfrm>
            <a:custGeom>
              <a:avLst/>
              <a:gdLst>
                <a:gd name="connsiteX0" fmla="*/ 0 w 3438659"/>
                <a:gd name="connsiteY0" fmla="*/ 3541690 h 3541690"/>
                <a:gd name="connsiteX1" fmla="*/ 77273 w 3438659"/>
                <a:gd name="connsiteY1" fmla="*/ 528034 h 3541690"/>
                <a:gd name="connsiteX2" fmla="*/ 154546 w 3438659"/>
                <a:gd name="connsiteY2" fmla="*/ 128789 h 3541690"/>
                <a:gd name="connsiteX3" fmla="*/ 180304 w 3438659"/>
                <a:gd name="connsiteY3" fmla="*/ 77273 h 3541690"/>
                <a:gd name="connsiteX4" fmla="*/ 321972 w 3438659"/>
                <a:gd name="connsiteY4" fmla="*/ 51516 h 3541690"/>
                <a:gd name="connsiteX5" fmla="*/ 425003 w 3438659"/>
                <a:gd name="connsiteY5" fmla="*/ 25758 h 3541690"/>
                <a:gd name="connsiteX6" fmla="*/ 772732 w 3438659"/>
                <a:gd name="connsiteY6" fmla="*/ 12879 h 3541690"/>
                <a:gd name="connsiteX7" fmla="*/ 3438659 w 3438659"/>
                <a:gd name="connsiteY7" fmla="*/ 0 h 35416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38659" h="3541690">
                  <a:moveTo>
                    <a:pt x="0" y="3541690"/>
                  </a:moveTo>
                  <a:cubicBezTo>
                    <a:pt x="25757" y="2319270"/>
                    <a:pt x="51515" y="1096851"/>
                    <a:pt x="77273" y="528034"/>
                  </a:cubicBezTo>
                  <a:cubicBezTo>
                    <a:pt x="103031" y="-40783"/>
                    <a:pt x="137374" y="203916"/>
                    <a:pt x="154546" y="128789"/>
                  </a:cubicBezTo>
                  <a:cubicBezTo>
                    <a:pt x="171718" y="53662"/>
                    <a:pt x="152400" y="90152"/>
                    <a:pt x="180304" y="77273"/>
                  </a:cubicBezTo>
                  <a:cubicBezTo>
                    <a:pt x="208208" y="64394"/>
                    <a:pt x="281189" y="60102"/>
                    <a:pt x="321972" y="51516"/>
                  </a:cubicBezTo>
                  <a:cubicBezTo>
                    <a:pt x="362755" y="42930"/>
                    <a:pt x="349876" y="32198"/>
                    <a:pt x="425003" y="25758"/>
                  </a:cubicBezTo>
                  <a:cubicBezTo>
                    <a:pt x="500130" y="19318"/>
                    <a:pt x="772732" y="12879"/>
                    <a:pt x="772732" y="12879"/>
                  </a:cubicBezTo>
                  <a:lnTo>
                    <a:pt x="3438659" y="0"/>
                  </a:lnTo>
                </a:path>
              </a:pathLst>
            </a:cu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5" name="TextBox 524">
              <a:extLst>
                <a:ext uri="{FF2B5EF4-FFF2-40B4-BE49-F238E27FC236}">
                  <a16:creationId xmlns:a16="http://schemas.microsoft.com/office/drawing/2014/main" id="{196F2239-27F2-4A1A-B1E2-C5D4FF06661A}"/>
                </a:ext>
              </a:extLst>
            </p:cNvPr>
            <p:cNvSpPr txBox="1"/>
            <p:nvPr/>
          </p:nvSpPr>
          <p:spPr>
            <a:xfrm>
              <a:off x="2113425" y="2816580"/>
              <a:ext cx="6335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0.97</a:t>
              </a:r>
            </a:p>
          </p:txBody>
        </p:sp>
        <p:cxnSp>
          <p:nvCxnSpPr>
            <p:cNvPr id="527" name="Straight Arrow Connector 526">
              <a:extLst>
                <a:ext uri="{FF2B5EF4-FFF2-40B4-BE49-F238E27FC236}">
                  <a16:creationId xmlns:a16="http://schemas.microsoft.com/office/drawing/2014/main" id="{DED7926A-746B-4AA0-B9E5-CE9D4481385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871099" y="2818396"/>
              <a:ext cx="299644" cy="127333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37" name="Group 536">
            <a:extLst>
              <a:ext uri="{FF2B5EF4-FFF2-40B4-BE49-F238E27FC236}">
                <a16:creationId xmlns:a16="http://schemas.microsoft.com/office/drawing/2014/main" id="{7C334366-37D3-4AEA-AE45-672FB5D72BC5}"/>
              </a:ext>
            </a:extLst>
          </p:cNvPr>
          <p:cNvGrpSpPr/>
          <p:nvPr/>
        </p:nvGrpSpPr>
        <p:grpSpPr>
          <a:xfrm>
            <a:off x="1395316" y="2667222"/>
            <a:ext cx="3412901" cy="3296991"/>
            <a:chOff x="1764406" y="2653048"/>
            <a:chExt cx="3412901" cy="3296991"/>
          </a:xfrm>
        </p:grpSpPr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C96D8C67-7974-4E33-B28F-D1CA9254AE08}"/>
                </a:ext>
              </a:extLst>
            </p:cNvPr>
            <p:cNvSpPr/>
            <p:nvPr/>
          </p:nvSpPr>
          <p:spPr>
            <a:xfrm>
              <a:off x="1764406" y="2653048"/>
              <a:ext cx="3412901" cy="3296991"/>
            </a:xfrm>
            <a:custGeom>
              <a:avLst/>
              <a:gdLst>
                <a:gd name="connsiteX0" fmla="*/ 0 w 3412901"/>
                <a:gd name="connsiteY0" fmla="*/ 3296991 h 3296991"/>
                <a:gd name="connsiteX1" fmla="*/ 746974 w 3412901"/>
                <a:gd name="connsiteY1" fmla="*/ 850006 h 3296991"/>
                <a:gd name="connsiteX2" fmla="*/ 3412901 w 3412901"/>
                <a:gd name="connsiteY2" fmla="*/ 0 h 3296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12901" h="3296991">
                  <a:moveTo>
                    <a:pt x="0" y="3296991"/>
                  </a:moveTo>
                  <a:cubicBezTo>
                    <a:pt x="89078" y="2348247"/>
                    <a:pt x="178157" y="1399504"/>
                    <a:pt x="746974" y="850006"/>
                  </a:cubicBezTo>
                  <a:cubicBezTo>
                    <a:pt x="1315791" y="300508"/>
                    <a:pt x="2364346" y="150254"/>
                    <a:pt x="3412901" y="0"/>
                  </a:cubicBezTo>
                </a:path>
              </a:pathLst>
            </a:cu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28" name="Straight Arrow Connector 527">
              <a:extLst>
                <a:ext uri="{FF2B5EF4-FFF2-40B4-BE49-F238E27FC236}">
                  <a16:creationId xmlns:a16="http://schemas.microsoft.com/office/drawing/2014/main" id="{F933032C-D2BD-4D31-B103-4074729059D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01159" y="3503244"/>
              <a:ext cx="299644" cy="127333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29" name="TextBox 528">
              <a:extLst>
                <a:ext uri="{FF2B5EF4-FFF2-40B4-BE49-F238E27FC236}">
                  <a16:creationId xmlns:a16="http://schemas.microsoft.com/office/drawing/2014/main" id="{3CEEC6B9-7F32-4E07-9BF7-E2514573D0F1}"/>
                </a:ext>
              </a:extLst>
            </p:cNvPr>
            <p:cNvSpPr txBox="1"/>
            <p:nvPr/>
          </p:nvSpPr>
          <p:spPr>
            <a:xfrm>
              <a:off x="2745617" y="3491801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0.8</a:t>
              </a:r>
            </a:p>
          </p:txBody>
        </p:sp>
      </p:grpSp>
      <p:grpSp>
        <p:nvGrpSpPr>
          <p:cNvPr id="536" name="Group 535">
            <a:extLst>
              <a:ext uri="{FF2B5EF4-FFF2-40B4-BE49-F238E27FC236}">
                <a16:creationId xmlns:a16="http://schemas.microsoft.com/office/drawing/2014/main" id="{098B5A0A-9F43-40F7-924B-839D8A2C8368}"/>
              </a:ext>
            </a:extLst>
          </p:cNvPr>
          <p:cNvGrpSpPr/>
          <p:nvPr/>
        </p:nvGrpSpPr>
        <p:grpSpPr>
          <a:xfrm>
            <a:off x="1395316" y="2667222"/>
            <a:ext cx="3425780" cy="3322749"/>
            <a:chOff x="1764406" y="2653048"/>
            <a:chExt cx="3425780" cy="3322749"/>
          </a:xfrm>
        </p:grpSpPr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481EB202-8B67-4121-A573-DA31FA15F063}"/>
                </a:ext>
              </a:extLst>
            </p:cNvPr>
            <p:cNvSpPr/>
            <p:nvPr/>
          </p:nvSpPr>
          <p:spPr>
            <a:xfrm>
              <a:off x="1764406" y="2653048"/>
              <a:ext cx="3425780" cy="3322749"/>
            </a:xfrm>
            <a:custGeom>
              <a:avLst/>
              <a:gdLst>
                <a:gd name="connsiteX0" fmla="*/ 0 w 3425780"/>
                <a:gd name="connsiteY0" fmla="*/ 3322749 h 3322749"/>
                <a:gd name="connsiteX1" fmla="*/ 1339402 w 3425780"/>
                <a:gd name="connsiteY1" fmla="*/ 1287887 h 3322749"/>
                <a:gd name="connsiteX2" fmla="*/ 3425780 w 3425780"/>
                <a:gd name="connsiteY2" fmla="*/ 0 h 3322749"/>
                <a:gd name="connsiteX3" fmla="*/ 3425780 w 3425780"/>
                <a:gd name="connsiteY3" fmla="*/ 0 h 3322749"/>
                <a:gd name="connsiteX4" fmla="*/ 3400022 w 3425780"/>
                <a:gd name="connsiteY4" fmla="*/ 38637 h 3322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25780" h="3322749">
                  <a:moveTo>
                    <a:pt x="0" y="3322749"/>
                  </a:moveTo>
                  <a:cubicBezTo>
                    <a:pt x="384219" y="2582213"/>
                    <a:pt x="768439" y="1841678"/>
                    <a:pt x="1339402" y="1287887"/>
                  </a:cubicBezTo>
                  <a:cubicBezTo>
                    <a:pt x="1910365" y="734096"/>
                    <a:pt x="3425780" y="0"/>
                    <a:pt x="3425780" y="0"/>
                  </a:cubicBezTo>
                  <a:lnTo>
                    <a:pt x="3425780" y="0"/>
                  </a:lnTo>
                  <a:lnTo>
                    <a:pt x="3400022" y="38637"/>
                  </a:ln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0" name="TextBox 529">
              <a:extLst>
                <a:ext uri="{FF2B5EF4-FFF2-40B4-BE49-F238E27FC236}">
                  <a16:creationId xmlns:a16="http://schemas.microsoft.com/office/drawing/2014/main" id="{E2862172-19E3-4BE7-AB70-BEA441346DC6}"/>
                </a:ext>
              </a:extLst>
            </p:cNvPr>
            <p:cNvSpPr txBox="1"/>
            <p:nvPr/>
          </p:nvSpPr>
          <p:spPr>
            <a:xfrm>
              <a:off x="3250884" y="4071613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0.6</a:t>
              </a:r>
            </a:p>
          </p:txBody>
        </p:sp>
        <p:cxnSp>
          <p:nvCxnSpPr>
            <p:cNvPr id="531" name="Straight Arrow Connector 530">
              <a:extLst>
                <a:ext uri="{FF2B5EF4-FFF2-40B4-BE49-F238E27FC236}">
                  <a16:creationId xmlns:a16="http://schemas.microsoft.com/office/drawing/2014/main" id="{026C1131-FE1E-4B95-83EF-E369FC5AEBB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008558" y="4073429"/>
              <a:ext cx="299644" cy="127333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35" name="Group 534">
            <a:extLst>
              <a:ext uri="{FF2B5EF4-FFF2-40B4-BE49-F238E27FC236}">
                <a16:creationId xmlns:a16="http://schemas.microsoft.com/office/drawing/2014/main" id="{7FDB6A22-9777-422A-9EC9-82048E4E702E}"/>
              </a:ext>
            </a:extLst>
          </p:cNvPr>
          <p:cNvGrpSpPr/>
          <p:nvPr/>
        </p:nvGrpSpPr>
        <p:grpSpPr>
          <a:xfrm>
            <a:off x="1383510" y="2681174"/>
            <a:ext cx="3552762" cy="3305908"/>
            <a:chOff x="1752600" y="2667000"/>
            <a:chExt cx="3552762" cy="3305908"/>
          </a:xfrm>
        </p:grpSpPr>
        <p:cxnSp>
          <p:nvCxnSpPr>
            <p:cNvPr id="518" name="Straight Connector 517">
              <a:extLst>
                <a:ext uri="{FF2B5EF4-FFF2-40B4-BE49-F238E27FC236}">
                  <a16:creationId xmlns:a16="http://schemas.microsoft.com/office/drawing/2014/main" id="{5A295202-EECA-4EAA-8010-62E2E7554B8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2600" y="2667000"/>
              <a:ext cx="3429000" cy="3305908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lg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532" name="TextBox 531">
              <a:extLst>
                <a:ext uri="{FF2B5EF4-FFF2-40B4-BE49-F238E27FC236}">
                  <a16:creationId xmlns:a16="http://schemas.microsoft.com/office/drawing/2014/main" id="{BF153661-2017-478C-932C-09B43BA4FE27}"/>
                </a:ext>
              </a:extLst>
            </p:cNvPr>
            <p:cNvSpPr txBox="1"/>
            <p:nvPr/>
          </p:nvSpPr>
          <p:spPr>
            <a:xfrm>
              <a:off x="3120148" y="4960255"/>
              <a:ext cx="21852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0.5 (random guess)</a:t>
              </a:r>
            </a:p>
          </p:txBody>
        </p:sp>
        <p:cxnSp>
          <p:nvCxnSpPr>
            <p:cNvPr id="533" name="Straight Arrow Connector 532">
              <a:extLst>
                <a:ext uri="{FF2B5EF4-FFF2-40B4-BE49-F238E27FC236}">
                  <a16:creationId xmlns:a16="http://schemas.microsoft.com/office/drawing/2014/main" id="{3D9AB2EC-50B9-45D4-A374-7F8744D24A9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877822" y="4962071"/>
              <a:ext cx="299644" cy="127333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aphicFrame>
        <p:nvGraphicFramePr>
          <p:cNvPr id="539" name="Table 539">
            <a:extLst>
              <a:ext uri="{FF2B5EF4-FFF2-40B4-BE49-F238E27FC236}">
                <a16:creationId xmlns:a16="http://schemas.microsoft.com/office/drawing/2014/main" id="{1A582F91-A756-4379-87B2-45D1110314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6790987"/>
              </p:ext>
            </p:extLst>
          </p:nvPr>
        </p:nvGraphicFramePr>
        <p:xfrm>
          <a:off x="5271404" y="3097740"/>
          <a:ext cx="2394464" cy="246171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7522">
                  <a:extLst>
                    <a:ext uri="{9D8B030D-6E8A-4147-A177-3AD203B41FA5}">
                      <a16:colId xmlns:a16="http://schemas.microsoft.com/office/drawing/2014/main" val="1364153505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506577563"/>
                    </a:ext>
                  </a:extLst>
                </a:gridCol>
                <a:gridCol w="728726">
                  <a:extLst>
                    <a:ext uri="{9D8B030D-6E8A-4147-A177-3AD203B41FA5}">
                      <a16:colId xmlns:a16="http://schemas.microsoft.com/office/drawing/2014/main" val="3600394282"/>
                    </a:ext>
                  </a:extLst>
                </a:gridCol>
                <a:gridCol w="598616">
                  <a:extLst>
                    <a:ext uri="{9D8B030D-6E8A-4147-A177-3AD203B41FA5}">
                      <a16:colId xmlns:a16="http://schemas.microsoft.com/office/drawing/2014/main" val="1765202691"/>
                    </a:ext>
                  </a:extLst>
                </a:gridCol>
              </a:tblGrid>
              <a:tr h="277293">
                <a:tc rowSpan="2" gridSpan="2"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Truth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00B05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5187408"/>
                  </a:ext>
                </a:extLst>
              </a:tr>
              <a:tr h="478386">
                <a:tc gridSpan="2"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52362648"/>
                  </a:ext>
                </a:extLst>
              </a:tr>
              <a:tr h="763063">
                <a:tc rowSpan="2"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Prediction</a:t>
                      </a:r>
                    </a:p>
                  </a:txBody>
                  <a:tcPr vert="vert27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FN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08091001"/>
                  </a:ext>
                </a:extLst>
              </a:tr>
              <a:tr h="763063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FP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TP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5833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23112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A15DD5-31EC-4959-A016-D96199BAB9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Try different…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D214B7-57AF-440D-A5C3-D0EC6BBE34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6: Repeat step 2~5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66CD30-EA45-46DD-9F3F-7C0D8BD133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E7ACFE5D-7720-44A7-8305-BC137191B2F4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sp>
        <p:nvSpPr>
          <p:cNvPr id="505" name="Rectangle: Rounded Corners 504">
            <a:extLst>
              <a:ext uri="{FF2B5EF4-FFF2-40B4-BE49-F238E27FC236}">
                <a16:creationId xmlns:a16="http://schemas.microsoft.com/office/drawing/2014/main" id="{696C7277-07E3-48EC-BE39-AFB402E56522}"/>
              </a:ext>
            </a:extLst>
          </p:cNvPr>
          <p:cNvSpPr/>
          <p:nvPr/>
        </p:nvSpPr>
        <p:spPr>
          <a:xfrm>
            <a:off x="942595" y="3214517"/>
            <a:ext cx="1505226" cy="1600200"/>
          </a:xfrm>
          <a:prstGeom prst="roundRect">
            <a:avLst>
              <a:gd name="adj" fmla="val 22904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200" dirty="0"/>
              <a:t>Imputation techniques</a:t>
            </a:r>
          </a:p>
        </p:txBody>
      </p:sp>
      <p:sp>
        <p:nvSpPr>
          <p:cNvPr id="517" name="Rectangle: Rounded Corners 516">
            <a:extLst>
              <a:ext uri="{FF2B5EF4-FFF2-40B4-BE49-F238E27FC236}">
                <a16:creationId xmlns:a16="http://schemas.microsoft.com/office/drawing/2014/main" id="{C7D61B2F-B2D4-4E0B-B19B-CBE91607E7EC}"/>
              </a:ext>
            </a:extLst>
          </p:cNvPr>
          <p:cNvSpPr/>
          <p:nvPr/>
        </p:nvSpPr>
        <p:spPr>
          <a:xfrm>
            <a:off x="948467" y="1536358"/>
            <a:ext cx="1505226" cy="1600200"/>
          </a:xfrm>
          <a:prstGeom prst="roundRect">
            <a:avLst>
              <a:gd name="adj" fmla="val 22904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200" dirty="0"/>
              <a:t>data balancing methods</a:t>
            </a:r>
          </a:p>
        </p:txBody>
      </p:sp>
      <p:sp>
        <p:nvSpPr>
          <p:cNvPr id="518" name="Rectangle: Rounded Corners 517">
            <a:extLst>
              <a:ext uri="{FF2B5EF4-FFF2-40B4-BE49-F238E27FC236}">
                <a16:creationId xmlns:a16="http://schemas.microsoft.com/office/drawing/2014/main" id="{9CD9CF14-E4B0-4B33-B253-3C1A5BE660D9}"/>
              </a:ext>
            </a:extLst>
          </p:cNvPr>
          <p:cNvSpPr/>
          <p:nvPr/>
        </p:nvSpPr>
        <p:spPr>
          <a:xfrm>
            <a:off x="2579548" y="1536358"/>
            <a:ext cx="1505226" cy="1600200"/>
          </a:xfrm>
          <a:prstGeom prst="roundRect">
            <a:avLst>
              <a:gd name="adj" fmla="val 22904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200" dirty="0"/>
              <a:t>New features </a:t>
            </a:r>
          </a:p>
        </p:txBody>
      </p:sp>
      <p:sp>
        <p:nvSpPr>
          <p:cNvPr id="519" name="Rectangle: Rounded Corners 518">
            <a:extLst>
              <a:ext uri="{FF2B5EF4-FFF2-40B4-BE49-F238E27FC236}">
                <a16:creationId xmlns:a16="http://schemas.microsoft.com/office/drawing/2014/main" id="{AC9C934D-3126-4F20-BE36-0BC786D60899}"/>
              </a:ext>
            </a:extLst>
          </p:cNvPr>
          <p:cNvSpPr/>
          <p:nvPr/>
        </p:nvSpPr>
        <p:spPr>
          <a:xfrm>
            <a:off x="942595" y="4892675"/>
            <a:ext cx="1505226" cy="1600200"/>
          </a:xfrm>
          <a:prstGeom prst="roundRect">
            <a:avLst>
              <a:gd name="adj" fmla="val 22904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200" dirty="0"/>
              <a:t>Data scalers</a:t>
            </a:r>
          </a:p>
        </p:txBody>
      </p:sp>
      <p:sp>
        <p:nvSpPr>
          <p:cNvPr id="520" name="Rectangle: Rounded Corners 519">
            <a:extLst>
              <a:ext uri="{FF2B5EF4-FFF2-40B4-BE49-F238E27FC236}">
                <a16:creationId xmlns:a16="http://schemas.microsoft.com/office/drawing/2014/main" id="{F3C72415-4F37-482B-A23E-732CA7E14985}"/>
              </a:ext>
            </a:extLst>
          </p:cNvPr>
          <p:cNvSpPr/>
          <p:nvPr/>
        </p:nvSpPr>
        <p:spPr>
          <a:xfrm>
            <a:off x="5809974" y="1536358"/>
            <a:ext cx="1505226" cy="1600200"/>
          </a:xfrm>
          <a:prstGeom prst="roundRect">
            <a:avLst>
              <a:gd name="adj" fmla="val 22904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200" dirty="0"/>
              <a:t>Cross-validation schemes</a:t>
            </a:r>
          </a:p>
        </p:txBody>
      </p:sp>
      <p:sp>
        <p:nvSpPr>
          <p:cNvPr id="521" name="Rectangle: Rounded Corners 520">
            <a:extLst>
              <a:ext uri="{FF2B5EF4-FFF2-40B4-BE49-F238E27FC236}">
                <a16:creationId xmlns:a16="http://schemas.microsoft.com/office/drawing/2014/main" id="{64ADC3CF-826A-4943-BA2B-437A401A064C}"/>
              </a:ext>
            </a:extLst>
          </p:cNvPr>
          <p:cNvSpPr/>
          <p:nvPr/>
        </p:nvSpPr>
        <p:spPr>
          <a:xfrm>
            <a:off x="5813182" y="3210833"/>
            <a:ext cx="1505226" cy="1600200"/>
          </a:xfrm>
          <a:prstGeom prst="roundRect">
            <a:avLst>
              <a:gd name="adj" fmla="val 22904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200" dirty="0"/>
              <a:t>Models/</a:t>
            </a:r>
          </a:p>
          <a:p>
            <a:pPr algn="ctr"/>
            <a:r>
              <a:rPr lang="en-US" sz="2200" dirty="0"/>
              <a:t>algorithms</a:t>
            </a:r>
          </a:p>
        </p:txBody>
      </p:sp>
      <p:sp>
        <p:nvSpPr>
          <p:cNvPr id="522" name="Rectangle: Rounded Corners 521">
            <a:extLst>
              <a:ext uri="{FF2B5EF4-FFF2-40B4-BE49-F238E27FC236}">
                <a16:creationId xmlns:a16="http://schemas.microsoft.com/office/drawing/2014/main" id="{A2915CF5-CF2B-4367-915D-98E911722020}"/>
              </a:ext>
            </a:extLst>
          </p:cNvPr>
          <p:cNvSpPr/>
          <p:nvPr/>
        </p:nvSpPr>
        <p:spPr>
          <a:xfrm>
            <a:off x="5809974" y="4892675"/>
            <a:ext cx="1505226" cy="1600200"/>
          </a:xfrm>
          <a:prstGeom prst="roundRect">
            <a:avLst>
              <a:gd name="adj" fmla="val 22904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200" dirty="0"/>
              <a:t>Hyper-parameters</a:t>
            </a:r>
          </a:p>
        </p:txBody>
      </p:sp>
      <p:sp>
        <p:nvSpPr>
          <p:cNvPr id="523" name="Rectangle: Rounded Corners 522">
            <a:extLst>
              <a:ext uri="{FF2B5EF4-FFF2-40B4-BE49-F238E27FC236}">
                <a16:creationId xmlns:a16="http://schemas.microsoft.com/office/drawing/2014/main" id="{99F42A59-5E36-4DEE-BA17-51D0E7EF5F49}"/>
              </a:ext>
            </a:extLst>
          </p:cNvPr>
          <p:cNvSpPr/>
          <p:nvPr/>
        </p:nvSpPr>
        <p:spPr>
          <a:xfrm>
            <a:off x="4206171" y="3214517"/>
            <a:ext cx="1505226" cy="1600200"/>
          </a:xfrm>
          <a:prstGeom prst="roundRect">
            <a:avLst>
              <a:gd name="adj" fmla="val 22904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200" dirty="0"/>
              <a:t>Numbers of features</a:t>
            </a:r>
          </a:p>
        </p:txBody>
      </p:sp>
      <p:sp>
        <p:nvSpPr>
          <p:cNvPr id="524" name="Rectangle: Rounded Corners 523">
            <a:extLst>
              <a:ext uri="{FF2B5EF4-FFF2-40B4-BE49-F238E27FC236}">
                <a16:creationId xmlns:a16="http://schemas.microsoft.com/office/drawing/2014/main" id="{3C24CD24-FB27-4A8F-81A0-8178F7F93420}"/>
              </a:ext>
            </a:extLst>
          </p:cNvPr>
          <p:cNvSpPr/>
          <p:nvPr/>
        </p:nvSpPr>
        <p:spPr>
          <a:xfrm>
            <a:off x="4210629" y="1550796"/>
            <a:ext cx="1505226" cy="1600200"/>
          </a:xfrm>
          <a:prstGeom prst="roundRect">
            <a:avLst>
              <a:gd name="adj" fmla="val 22904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200" dirty="0" err="1"/>
              <a:t>Combina-tions</a:t>
            </a:r>
            <a:r>
              <a:rPr lang="en-US" sz="2200" dirty="0"/>
              <a:t> of features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CAB8FAF3-5E16-40EF-906A-F5FFCA4CEB50}"/>
              </a:ext>
            </a:extLst>
          </p:cNvPr>
          <p:cNvSpPr/>
          <p:nvPr/>
        </p:nvSpPr>
        <p:spPr>
          <a:xfrm>
            <a:off x="7423763" y="2636124"/>
            <a:ext cx="1092201" cy="2808915"/>
          </a:xfrm>
          <a:prstGeom prst="rightArrow">
            <a:avLst>
              <a:gd name="adj1" fmla="val 50000"/>
              <a:gd name="adj2" fmla="val 33620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32BBA77D-D33D-4BA5-9641-8CD2E2EE1741}"/>
              </a:ext>
            </a:extLst>
          </p:cNvPr>
          <p:cNvSpPr/>
          <p:nvPr/>
        </p:nvSpPr>
        <p:spPr>
          <a:xfrm>
            <a:off x="8621319" y="2592574"/>
            <a:ext cx="2859481" cy="2773745"/>
          </a:xfrm>
          <a:prstGeom prst="roundRect">
            <a:avLst>
              <a:gd name="adj" fmla="val 2290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An “optimal” model </a:t>
            </a:r>
          </a:p>
          <a:p>
            <a:pPr algn="ctr"/>
            <a:r>
              <a:rPr lang="en-US" sz="2800" dirty="0"/>
              <a:t>based on </a:t>
            </a:r>
          </a:p>
          <a:p>
            <a:pPr algn="ctr"/>
            <a:r>
              <a:rPr lang="en-US" sz="2800" b="1" dirty="0">
                <a:solidFill>
                  <a:srgbClr val="FFFF00"/>
                </a:solidFill>
              </a:rPr>
              <a:t>training data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1677EAAE-FE9E-4ED2-9888-4448B206ABE8}"/>
              </a:ext>
            </a:extLst>
          </p:cNvPr>
          <p:cNvSpPr/>
          <p:nvPr/>
        </p:nvSpPr>
        <p:spPr>
          <a:xfrm>
            <a:off x="2579548" y="3214517"/>
            <a:ext cx="1505226" cy="1600200"/>
          </a:xfrm>
          <a:prstGeom prst="roundRect">
            <a:avLst>
              <a:gd name="adj" fmla="val 22904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200" dirty="0"/>
              <a:t>Feature </a:t>
            </a:r>
            <a:r>
              <a:rPr lang="en-US" sz="2200" dirty="0" err="1"/>
              <a:t>transfor-mation</a:t>
            </a:r>
            <a:endParaRPr lang="en-US" sz="2200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92F0FA13-F582-45C7-B2CE-F8939F101E7D}"/>
              </a:ext>
            </a:extLst>
          </p:cNvPr>
          <p:cNvSpPr/>
          <p:nvPr/>
        </p:nvSpPr>
        <p:spPr>
          <a:xfrm>
            <a:off x="2579548" y="4892675"/>
            <a:ext cx="1505226" cy="1600200"/>
          </a:xfrm>
          <a:prstGeom prst="roundRect">
            <a:avLst>
              <a:gd name="adj" fmla="val 22904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200" dirty="0"/>
              <a:t>Feature dimension reduction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E6F5E13F-6B63-46C3-91A1-05C58B37833E}"/>
              </a:ext>
            </a:extLst>
          </p:cNvPr>
          <p:cNvSpPr/>
          <p:nvPr/>
        </p:nvSpPr>
        <p:spPr>
          <a:xfrm>
            <a:off x="4210629" y="4892675"/>
            <a:ext cx="1505226" cy="1600200"/>
          </a:xfrm>
          <a:prstGeom prst="roundRect">
            <a:avLst>
              <a:gd name="adj" fmla="val 22904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200" dirty="0"/>
              <a:t>Parameter search methods</a:t>
            </a:r>
          </a:p>
        </p:txBody>
      </p:sp>
    </p:spTree>
    <p:extLst>
      <p:ext uri="{BB962C8B-B14F-4D97-AF65-F5344CB8AC3E}">
        <p14:creationId xmlns:p14="http://schemas.microsoft.com/office/powerpoint/2010/main" val="3080106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5" grpId="0" animBg="1"/>
      <p:bldP spid="517" grpId="0" animBg="1"/>
      <p:bldP spid="518" grpId="0" animBg="1"/>
      <p:bldP spid="519" grpId="0" animBg="1"/>
      <p:bldP spid="520" grpId="0" animBg="1"/>
      <p:bldP spid="521" grpId="0" animBg="1"/>
      <p:bldP spid="522" grpId="0" animBg="1"/>
      <p:bldP spid="523" grpId="0" animBg="1"/>
      <p:bldP spid="524" grpId="0" animBg="1"/>
      <p:bldP spid="14" grpId="0" animBg="1"/>
      <p:bldP spid="15" grpId="0" animBg="1"/>
      <p:bldP spid="16" grpId="0" animBg="1"/>
      <p:bldP spid="17" grpId="0" animBg="1"/>
      <p:bldP spid="1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60F2A02F-8E70-4A73-ABE6-9F7B6624F921}"/>
              </a:ext>
            </a:extLst>
          </p:cNvPr>
          <p:cNvGrpSpPr/>
          <p:nvPr/>
        </p:nvGrpSpPr>
        <p:grpSpPr>
          <a:xfrm>
            <a:off x="914400" y="2126402"/>
            <a:ext cx="4983100" cy="4579198"/>
            <a:chOff x="914400" y="2126402"/>
            <a:chExt cx="4983100" cy="457919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B2C9056-D3A6-4CA2-87DD-3EA2785B13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14400" y="2126402"/>
              <a:ext cx="4983100" cy="2986196"/>
            </a:xfrm>
            <a:prstGeom prst="rect">
              <a:avLst/>
            </a:prstGeom>
          </p:spPr>
        </p:pic>
        <p:sp>
          <p:nvSpPr>
            <p:cNvPr id="34" name="Arrow: Right 33">
              <a:extLst>
                <a:ext uri="{FF2B5EF4-FFF2-40B4-BE49-F238E27FC236}">
                  <a16:creationId xmlns:a16="http://schemas.microsoft.com/office/drawing/2014/main" id="{D2152A9D-C081-49E2-A07C-B0A9EB89CC73}"/>
                </a:ext>
              </a:extLst>
            </p:cNvPr>
            <p:cNvSpPr/>
            <p:nvPr/>
          </p:nvSpPr>
          <p:spPr>
            <a:xfrm rot="5400000">
              <a:off x="3213542" y="4579461"/>
              <a:ext cx="379129" cy="1750203"/>
            </a:xfrm>
            <a:prstGeom prst="rightArrow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33544DF4-EC36-4432-9EA8-CEA6EE8C990F}"/>
                </a:ext>
              </a:extLst>
            </p:cNvPr>
            <p:cNvSpPr/>
            <p:nvPr/>
          </p:nvSpPr>
          <p:spPr>
            <a:xfrm>
              <a:off x="2286000" y="5653637"/>
              <a:ext cx="2215130" cy="1051963"/>
            </a:xfrm>
            <a:prstGeom prst="roundRect">
              <a:avLst>
                <a:gd name="adj" fmla="val 22904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800" b="1" dirty="0">
                  <a:solidFill>
                    <a:schemeClr val="accent5">
                      <a:lumMod val="20000"/>
                      <a:lumOff val="80000"/>
                    </a:schemeClr>
                  </a:solidFill>
                </a:rPr>
                <a:t>Original model</a:t>
              </a:r>
              <a:endParaRPr lang="en-US" sz="2800" b="1" dirty="0">
                <a:solidFill>
                  <a:srgbClr val="FFFF00"/>
                </a:solidFill>
              </a:endParaRPr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A15DD5-31EC-4959-A016-D96199BAB9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6.1 Feature selection</a:t>
            </a:r>
          </a:p>
          <a:p>
            <a:pPr lvl="1"/>
            <a:r>
              <a:rPr lang="en-US" b="1" dirty="0">
                <a:solidFill>
                  <a:srgbClr val="0070C0"/>
                </a:solidFill>
              </a:rPr>
              <a:t>Determining how important a feature is through permutation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D214B7-57AF-440D-A5C3-D0EC6BBE34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6: Repeat step 2~5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66CD30-EA45-46DD-9F3F-7C0D8BD133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E7ACFE5D-7720-44A7-8305-BC137191B2F4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80716EE6-CCAF-4C86-91D0-7FBAA57790E3}"/>
              </a:ext>
            </a:extLst>
          </p:cNvPr>
          <p:cNvSpPr/>
          <p:nvPr/>
        </p:nvSpPr>
        <p:spPr>
          <a:xfrm>
            <a:off x="3403107" y="2737345"/>
            <a:ext cx="1340028" cy="2375253"/>
          </a:xfrm>
          <a:prstGeom prst="roundRect">
            <a:avLst>
              <a:gd name="adj" fmla="val 24411"/>
            </a:avLst>
          </a:prstGeom>
          <a:noFill/>
          <a:ln w="38100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3C1FBC1-EF61-48A9-82BA-870E9FE2967E}"/>
              </a:ext>
            </a:extLst>
          </p:cNvPr>
          <p:cNvGrpSpPr/>
          <p:nvPr/>
        </p:nvGrpSpPr>
        <p:grpSpPr>
          <a:xfrm>
            <a:off x="6315095" y="2126402"/>
            <a:ext cx="4983100" cy="3077826"/>
            <a:chOff x="6315095" y="2126402"/>
            <a:chExt cx="4983100" cy="3077826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F4303962-7B5A-4486-A310-BCA0E90FB7B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15095" y="2126402"/>
              <a:ext cx="4983100" cy="2986196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B5A543F-4B70-41F4-8872-8FAD9217CA4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991600" y="2743200"/>
              <a:ext cx="1080171" cy="400064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2217B820-864B-4F10-BC11-35888CB2202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010650" y="3823119"/>
              <a:ext cx="952535" cy="304811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16185C5A-9866-470B-B3F3-58CF9674A86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096398" y="4219560"/>
              <a:ext cx="762032" cy="317514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A8D04140-8F67-49FE-BF69-ED7D495E554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991600" y="4691030"/>
              <a:ext cx="985342" cy="513198"/>
            </a:xfrm>
            <a:prstGeom prst="rect">
              <a:avLst/>
            </a:prstGeom>
          </p:spPr>
        </p:pic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13D7C877-DC57-469E-A2D2-C8C21162C3CD}"/>
                </a:ext>
              </a:extLst>
            </p:cNvPr>
            <p:cNvSpPr/>
            <p:nvPr/>
          </p:nvSpPr>
          <p:spPr>
            <a:xfrm>
              <a:off x="8731744" y="2724226"/>
              <a:ext cx="1340027" cy="2480002"/>
            </a:xfrm>
            <a:prstGeom prst="roundRect">
              <a:avLst>
                <a:gd name="adj" fmla="val 26000"/>
              </a:avLst>
            </a:prstGeom>
            <a:noFill/>
            <a:ln w="38100">
              <a:solidFill>
                <a:srgbClr val="C0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EE9F6D3-D3D2-406E-80C5-ABB2B108B2ED}"/>
              </a:ext>
            </a:extLst>
          </p:cNvPr>
          <p:cNvGrpSpPr/>
          <p:nvPr/>
        </p:nvGrpSpPr>
        <p:grpSpPr>
          <a:xfrm>
            <a:off x="7614637" y="5264998"/>
            <a:ext cx="2215130" cy="1431092"/>
            <a:chOff x="7614637" y="5264998"/>
            <a:chExt cx="2215130" cy="1431092"/>
          </a:xfrm>
        </p:grpSpPr>
        <p:sp>
          <p:nvSpPr>
            <p:cNvPr id="35" name="Arrow: Right 34">
              <a:extLst>
                <a:ext uri="{FF2B5EF4-FFF2-40B4-BE49-F238E27FC236}">
                  <a16:creationId xmlns:a16="http://schemas.microsoft.com/office/drawing/2014/main" id="{B32B41B9-774C-42E9-9676-039144AE18D2}"/>
                </a:ext>
              </a:extLst>
            </p:cNvPr>
            <p:cNvSpPr/>
            <p:nvPr/>
          </p:nvSpPr>
          <p:spPr>
            <a:xfrm rot="5400000">
              <a:off x="8542179" y="4579461"/>
              <a:ext cx="379129" cy="1750203"/>
            </a:xfrm>
            <a:prstGeom prst="rightArrow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24024763-8D3E-48F8-AE31-E6A760E4DDC3}"/>
                </a:ext>
              </a:extLst>
            </p:cNvPr>
            <p:cNvSpPr/>
            <p:nvPr/>
          </p:nvSpPr>
          <p:spPr>
            <a:xfrm>
              <a:off x="7614637" y="5644127"/>
              <a:ext cx="2215130" cy="1051963"/>
            </a:xfrm>
            <a:prstGeom prst="roundRect">
              <a:avLst>
                <a:gd name="adj" fmla="val 22904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800" b="1" dirty="0">
                  <a:solidFill>
                    <a:schemeClr val="accent5">
                      <a:lumMod val="20000"/>
                      <a:lumOff val="80000"/>
                    </a:schemeClr>
                  </a:solidFill>
                </a:rPr>
                <a:t>“Permuted” model</a:t>
              </a:r>
              <a:endParaRPr lang="en-US" sz="2800" b="1" dirty="0">
                <a:solidFill>
                  <a:srgbClr val="FFFF00"/>
                </a:solidFill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A9D82221-CDAB-4CB4-B74B-D61F924233AE}"/>
              </a:ext>
            </a:extLst>
          </p:cNvPr>
          <p:cNvGrpSpPr/>
          <p:nvPr/>
        </p:nvGrpSpPr>
        <p:grpSpPr>
          <a:xfrm>
            <a:off x="4501130" y="5495761"/>
            <a:ext cx="3042669" cy="1200329"/>
            <a:chOff x="4501130" y="5495761"/>
            <a:chExt cx="3042669" cy="1200329"/>
          </a:xfrm>
        </p:grpSpPr>
        <p:sp>
          <p:nvSpPr>
            <p:cNvPr id="26" name="Arrow: Left-Right 25">
              <a:extLst>
                <a:ext uri="{FF2B5EF4-FFF2-40B4-BE49-F238E27FC236}">
                  <a16:creationId xmlns:a16="http://schemas.microsoft.com/office/drawing/2014/main" id="{F3722C44-27BB-4F4F-9F11-815B06B813B9}"/>
                </a:ext>
              </a:extLst>
            </p:cNvPr>
            <p:cNvSpPr/>
            <p:nvPr/>
          </p:nvSpPr>
          <p:spPr>
            <a:xfrm>
              <a:off x="4501130" y="5791200"/>
              <a:ext cx="3042669" cy="701675"/>
            </a:xfrm>
            <a:prstGeom prst="leftRightArrow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CC0A99A-7018-4D71-9180-FEF60696A46B}"/>
                </a:ext>
              </a:extLst>
            </p:cNvPr>
            <p:cNvSpPr txBox="1"/>
            <p:nvPr/>
          </p:nvSpPr>
          <p:spPr>
            <a:xfrm>
              <a:off x="4971688" y="5495761"/>
              <a:ext cx="2172390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Importance</a:t>
              </a:r>
            </a:p>
            <a:p>
              <a:pPr algn="ctr"/>
              <a:r>
                <a:rPr lang="en-US" dirty="0"/>
                <a:t>proportional to</a:t>
              </a:r>
            </a:p>
            <a:p>
              <a:pPr algn="ctr"/>
              <a:r>
                <a:rPr lang="en-US" dirty="0"/>
                <a:t>reduction in</a:t>
              </a:r>
            </a:p>
            <a:p>
              <a:pPr algn="ctr"/>
              <a:r>
                <a:rPr lang="en-US" dirty="0"/>
                <a:t>model performance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4751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A15DD5-31EC-4959-A016-D96199BAB9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6.2 Retrain model using fewer features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D214B7-57AF-440D-A5C3-D0EC6BBE34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6: Repeat step 2~5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66CD30-EA45-46DD-9F3F-7C0D8BD133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E7ACFE5D-7720-44A7-8305-BC137191B2F4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9A94B39-FD0F-E329-FA35-EAC82DCC4777}"/>
              </a:ext>
            </a:extLst>
          </p:cNvPr>
          <p:cNvSpPr txBox="1">
            <a:spLocks/>
          </p:cNvSpPr>
          <p:nvPr/>
        </p:nvSpPr>
        <p:spPr bwMode="auto">
          <a:xfrm>
            <a:off x="711200" y="2057400"/>
            <a:ext cx="10775820" cy="443547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b="1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i="1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QUESTION:  </a:t>
            </a:r>
          </a:p>
          <a:p>
            <a:pPr lvl="1"/>
            <a:r>
              <a:rPr lang="en-US" dirty="0"/>
              <a:t>Why do we need to do this?</a:t>
            </a:r>
          </a:p>
        </p:txBody>
      </p:sp>
    </p:spTree>
    <p:extLst>
      <p:ext uri="{BB962C8B-B14F-4D97-AF65-F5344CB8AC3E}">
        <p14:creationId xmlns:p14="http://schemas.microsoft.com/office/powerpoint/2010/main" val="3881668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A15DD5-31EC-4959-A016-D96199BAB9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7.1 Apply the best model to the test set</a:t>
            </a:r>
          </a:p>
          <a:p>
            <a:pPr lvl="1"/>
            <a:r>
              <a:rPr lang="en-US" b="1" dirty="0">
                <a:solidFill>
                  <a:srgbClr val="0070C0"/>
                </a:solidFill>
              </a:rPr>
              <a:t>By creating a confusion matrix</a:t>
            </a:r>
          </a:p>
          <a:p>
            <a:pPr lvl="1"/>
            <a:r>
              <a:rPr lang="en-US" b="1" dirty="0">
                <a:solidFill>
                  <a:srgbClr val="0070C0"/>
                </a:solidFill>
              </a:rPr>
              <a:t>Then calculate evaluation metrics (e.g., ROC=AUC)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D214B7-57AF-440D-A5C3-D0EC6BBE34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7: Evaluate model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66CD30-EA45-46DD-9F3F-7C0D8BD133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E7ACFE5D-7720-44A7-8305-BC137191B2F4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sp>
        <p:nvSpPr>
          <p:cNvPr id="30" name="Arrow: Bent 29">
            <a:extLst>
              <a:ext uri="{FF2B5EF4-FFF2-40B4-BE49-F238E27FC236}">
                <a16:creationId xmlns:a16="http://schemas.microsoft.com/office/drawing/2014/main" id="{5DED5269-DC0D-4545-99A8-1077CFCBF3C6}"/>
              </a:ext>
            </a:extLst>
          </p:cNvPr>
          <p:cNvSpPr/>
          <p:nvPr/>
        </p:nvSpPr>
        <p:spPr>
          <a:xfrm flipV="1">
            <a:off x="8001000" y="4811376"/>
            <a:ext cx="990600" cy="1417854"/>
          </a:xfrm>
          <a:prstGeom prst="bentArrow">
            <a:avLst>
              <a:gd name="adj1" fmla="val 35736"/>
              <a:gd name="adj2" fmla="val 17868"/>
              <a:gd name="adj3" fmla="val 10048"/>
              <a:gd name="adj4" fmla="val 72986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CDBB585-4D3C-4533-A163-23F1774498B9}"/>
              </a:ext>
            </a:extLst>
          </p:cNvPr>
          <p:cNvGrpSpPr/>
          <p:nvPr/>
        </p:nvGrpSpPr>
        <p:grpSpPr>
          <a:xfrm>
            <a:off x="2026865" y="3616834"/>
            <a:ext cx="2229020" cy="1311363"/>
            <a:chOff x="563657" y="1956397"/>
            <a:chExt cx="2229020" cy="1311363"/>
          </a:xfrm>
        </p:grpSpPr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id="{9DC365E1-48C3-49D8-9246-DBD9308F4F4C}"/>
                </a:ext>
              </a:extLst>
            </p:cNvPr>
            <p:cNvSpPr/>
            <p:nvPr/>
          </p:nvSpPr>
          <p:spPr>
            <a:xfrm>
              <a:off x="1592761" y="1956397"/>
              <a:ext cx="1199916" cy="1311363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b="1" i="1" dirty="0"/>
                <a:t>Training</a:t>
              </a:r>
              <a:r>
                <a:rPr lang="en-US" sz="2000" dirty="0"/>
                <a:t> </a:t>
              </a:r>
            </a:p>
            <a:p>
              <a:pPr algn="ctr"/>
              <a:r>
                <a:rPr lang="en-US" sz="2000" dirty="0"/>
                <a:t>data</a:t>
              </a:r>
            </a:p>
          </p:txBody>
        </p:sp>
        <p:sp>
          <p:nvSpPr>
            <p:cNvPr id="39" name="Arrow: Bent 38">
              <a:extLst>
                <a:ext uri="{FF2B5EF4-FFF2-40B4-BE49-F238E27FC236}">
                  <a16:creationId xmlns:a16="http://schemas.microsoft.com/office/drawing/2014/main" id="{FCA88E10-1AF4-42C2-B537-E119277EFC0B}"/>
                </a:ext>
              </a:extLst>
            </p:cNvPr>
            <p:cNvSpPr/>
            <p:nvPr/>
          </p:nvSpPr>
          <p:spPr>
            <a:xfrm>
              <a:off x="563657" y="2205907"/>
              <a:ext cx="1027052" cy="817971"/>
            </a:xfrm>
            <a:prstGeom prst="bentArrow">
              <a:avLst>
                <a:gd name="adj1" fmla="val 43439"/>
                <a:gd name="adj2" fmla="val 43495"/>
                <a:gd name="adj3" fmla="val 10048"/>
                <a:gd name="adj4" fmla="val 62189"/>
              </a:avLst>
            </a:prstGeom>
            <a:solidFill>
              <a:srgbClr val="BFBF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79B1DE1C-542B-4C64-84E2-E16368A9523A}"/>
                </a:ext>
              </a:extLst>
            </p:cNvPr>
            <p:cNvSpPr txBox="1"/>
            <p:nvPr/>
          </p:nvSpPr>
          <p:spPr>
            <a:xfrm>
              <a:off x="828621" y="2370660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80%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075BE96F-1DCF-458B-B48A-3F036B8F3BB3}"/>
              </a:ext>
            </a:extLst>
          </p:cNvPr>
          <p:cNvGrpSpPr/>
          <p:nvPr/>
        </p:nvGrpSpPr>
        <p:grpSpPr>
          <a:xfrm>
            <a:off x="2026865" y="5394237"/>
            <a:ext cx="2232085" cy="1311363"/>
            <a:chOff x="563657" y="3733800"/>
            <a:chExt cx="2232085" cy="1311363"/>
          </a:xfrm>
          <a:solidFill>
            <a:schemeClr val="bg1">
              <a:lumMod val="75000"/>
            </a:schemeClr>
          </a:solidFill>
        </p:grpSpPr>
        <p:sp>
          <p:nvSpPr>
            <p:cNvPr id="42" name="Arrow: Bent 41">
              <a:extLst>
                <a:ext uri="{FF2B5EF4-FFF2-40B4-BE49-F238E27FC236}">
                  <a16:creationId xmlns:a16="http://schemas.microsoft.com/office/drawing/2014/main" id="{2610E0C7-F771-4C8B-A221-18BD2A07BAD4}"/>
                </a:ext>
              </a:extLst>
            </p:cNvPr>
            <p:cNvSpPr/>
            <p:nvPr/>
          </p:nvSpPr>
          <p:spPr>
            <a:xfrm flipV="1">
              <a:off x="563657" y="3948422"/>
              <a:ext cx="1027052" cy="817971"/>
            </a:xfrm>
            <a:prstGeom prst="bentArrow">
              <a:avLst>
                <a:gd name="adj1" fmla="val 43439"/>
                <a:gd name="adj2" fmla="val 43495"/>
                <a:gd name="adj3" fmla="val 10048"/>
                <a:gd name="adj4" fmla="val 6218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6394F40D-9C04-4F59-A897-D4504318F623}"/>
                </a:ext>
              </a:extLst>
            </p:cNvPr>
            <p:cNvSpPr txBox="1"/>
            <p:nvPr/>
          </p:nvSpPr>
          <p:spPr>
            <a:xfrm>
              <a:off x="828620" y="4199461"/>
              <a:ext cx="646331" cy="3693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20%</a:t>
              </a:r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A732EA69-045E-438F-A335-4AB589C1F5BF}"/>
                </a:ext>
              </a:extLst>
            </p:cNvPr>
            <p:cNvSpPr/>
            <p:nvPr/>
          </p:nvSpPr>
          <p:spPr>
            <a:xfrm>
              <a:off x="1595826" y="3733800"/>
              <a:ext cx="1199916" cy="1311363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b="1" i="1" dirty="0"/>
                <a:t>Testing</a:t>
              </a:r>
              <a:r>
                <a:rPr lang="en-US" sz="2000" dirty="0"/>
                <a:t> </a:t>
              </a:r>
            </a:p>
            <a:p>
              <a:pPr algn="ctr"/>
              <a:r>
                <a:rPr lang="en-US" sz="2000" dirty="0"/>
                <a:t>data</a:t>
              </a:r>
            </a:p>
          </p:txBody>
        </p:sp>
      </p:grpSp>
      <p:sp>
        <p:nvSpPr>
          <p:cNvPr id="45" name="Arrow: Right 44">
            <a:extLst>
              <a:ext uri="{FF2B5EF4-FFF2-40B4-BE49-F238E27FC236}">
                <a16:creationId xmlns:a16="http://schemas.microsoft.com/office/drawing/2014/main" id="{5F287239-3470-46D2-9A4A-141D6D5F631F}"/>
              </a:ext>
            </a:extLst>
          </p:cNvPr>
          <p:cNvSpPr/>
          <p:nvPr/>
        </p:nvSpPr>
        <p:spPr>
          <a:xfrm>
            <a:off x="4264067" y="5638848"/>
            <a:ext cx="5023449" cy="810448"/>
          </a:xfrm>
          <a:prstGeom prst="rightArrow">
            <a:avLst>
              <a:gd name="adj1" fmla="val 50000"/>
              <a:gd name="adj2" fmla="val 34019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693B0860-D00F-40DE-85C0-8089CF65DB3A}"/>
              </a:ext>
            </a:extLst>
          </p:cNvPr>
          <p:cNvSpPr/>
          <p:nvPr/>
        </p:nvSpPr>
        <p:spPr>
          <a:xfrm>
            <a:off x="9296400" y="5394237"/>
            <a:ext cx="1199916" cy="1311363"/>
          </a:xfrm>
          <a:prstGeom prst="round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Model</a:t>
            </a:r>
          </a:p>
          <a:p>
            <a:pPr algn="ctr"/>
            <a:r>
              <a:rPr lang="en-US" sz="2000" dirty="0"/>
              <a:t>Perform-</a:t>
            </a:r>
          </a:p>
          <a:p>
            <a:pPr algn="ctr"/>
            <a:r>
              <a:rPr lang="en-US" sz="2000" dirty="0" err="1"/>
              <a:t>ance</a:t>
            </a:r>
            <a:endParaRPr lang="en-US" sz="2000" dirty="0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1BE9E5F4-BD9E-4C2F-AFFC-B50A8AF55535}"/>
              </a:ext>
            </a:extLst>
          </p:cNvPr>
          <p:cNvGrpSpPr/>
          <p:nvPr/>
        </p:nvGrpSpPr>
        <p:grpSpPr>
          <a:xfrm>
            <a:off x="4264066" y="3565437"/>
            <a:ext cx="4498934" cy="1381673"/>
            <a:chOff x="3197266" y="1905000"/>
            <a:chExt cx="4498934" cy="1381673"/>
          </a:xfrm>
        </p:grpSpPr>
        <p:sp>
          <p:nvSpPr>
            <p:cNvPr id="48" name="Arrow: Right 47">
              <a:extLst>
                <a:ext uri="{FF2B5EF4-FFF2-40B4-BE49-F238E27FC236}">
                  <a16:creationId xmlns:a16="http://schemas.microsoft.com/office/drawing/2014/main" id="{2E03D4B7-26EA-4F3F-B043-692CBE44D634}"/>
                </a:ext>
              </a:extLst>
            </p:cNvPr>
            <p:cNvSpPr/>
            <p:nvPr/>
          </p:nvSpPr>
          <p:spPr>
            <a:xfrm>
              <a:off x="3197266" y="2157311"/>
              <a:ext cx="3317175" cy="810448"/>
            </a:xfrm>
            <a:prstGeom prst="rightArrow">
              <a:avLst>
                <a:gd name="adj1" fmla="val 50000"/>
                <a:gd name="adj2" fmla="val 15244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0514A978-C1D8-41AA-A545-F52601DB9D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flipH="1">
              <a:off x="4572000" y="2185119"/>
              <a:ext cx="632734" cy="754831"/>
            </a:xfrm>
            <a:prstGeom prst="rect">
              <a:avLst/>
            </a:prstGeom>
          </p:spPr>
        </p:pic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2357D8CA-B480-4EA7-A6CD-A0B3F1198C85}"/>
                </a:ext>
              </a:extLst>
            </p:cNvPr>
            <p:cNvSpPr txBox="1"/>
            <p:nvPr/>
          </p:nvSpPr>
          <p:spPr>
            <a:xfrm>
              <a:off x="4391953" y="2917341"/>
              <a:ext cx="10096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Training</a:t>
              </a:r>
            </a:p>
          </p:txBody>
        </p:sp>
        <p:sp>
          <p:nvSpPr>
            <p:cNvPr id="51" name="Rectangle: Rounded Corners 50">
              <a:extLst>
                <a:ext uri="{FF2B5EF4-FFF2-40B4-BE49-F238E27FC236}">
                  <a16:creationId xmlns:a16="http://schemas.microsoft.com/office/drawing/2014/main" id="{18DB4EA2-4A52-4C4E-9136-BFC1250B14F6}"/>
                </a:ext>
              </a:extLst>
            </p:cNvPr>
            <p:cNvSpPr/>
            <p:nvPr/>
          </p:nvSpPr>
          <p:spPr>
            <a:xfrm>
              <a:off x="6496284" y="1905000"/>
              <a:ext cx="1199916" cy="1311363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dirty="0"/>
                <a:t>Output:</a:t>
              </a:r>
            </a:p>
            <a:p>
              <a:pPr algn="ctr"/>
              <a:r>
                <a:rPr lang="en-US" sz="2000" dirty="0"/>
                <a:t>ML</a:t>
              </a:r>
            </a:p>
            <a:p>
              <a:pPr algn="ctr"/>
              <a:r>
                <a:rPr lang="en-US" sz="2000" dirty="0"/>
                <a:t>model</a:t>
              </a:r>
            </a:p>
          </p:txBody>
        </p:sp>
      </p:grp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45762E3B-4ACD-4730-A07A-3C204CB2F2D8}"/>
              </a:ext>
            </a:extLst>
          </p:cNvPr>
          <p:cNvSpPr/>
          <p:nvPr/>
        </p:nvSpPr>
        <p:spPr>
          <a:xfrm>
            <a:off x="1574239" y="4479837"/>
            <a:ext cx="1197864" cy="131136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dirty="0"/>
              <a:t>Input:</a:t>
            </a:r>
          </a:p>
          <a:p>
            <a:pPr algn="ctr"/>
            <a:r>
              <a:rPr lang="en-US" sz="1600" dirty="0"/>
              <a:t>all instances</a:t>
            </a:r>
          </a:p>
          <a:p>
            <a:pPr algn="ctr"/>
            <a:r>
              <a:rPr lang="en-US" sz="1600" b="1" i="1" u="sng" dirty="0"/>
              <a:t>all</a:t>
            </a:r>
            <a:r>
              <a:rPr lang="en-US" sz="1600" dirty="0"/>
              <a:t> features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477B915-9631-4F23-A3B2-EC9528175958}"/>
              </a:ext>
            </a:extLst>
          </p:cNvPr>
          <p:cNvSpPr txBox="1"/>
          <p:nvPr/>
        </p:nvSpPr>
        <p:spPr>
          <a:xfrm>
            <a:off x="6704057" y="5292125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Application</a:t>
            </a:r>
          </a:p>
        </p:txBody>
      </p:sp>
      <p:graphicFrame>
        <p:nvGraphicFramePr>
          <p:cNvPr id="55" name="Table 539">
            <a:extLst>
              <a:ext uri="{FF2B5EF4-FFF2-40B4-BE49-F238E27FC236}">
                <a16:creationId xmlns:a16="http://schemas.microsoft.com/office/drawing/2014/main" id="{DDEE01EC-595E-456F-9DDD-E4140A9D22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1343341"/>
              </p:ext>
            </p:extLst>
          </p:nvPr>
        </p:nvGraphicFramePr>
        <p:xfrm>
          <a:off x="9492736" y="114449"/>
          <a:ext cx="2394464" cy="246171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7522">
                  <a:extLst>
                    <a:ext uri="{9D8B030D-6E8A-4147-A177-3AD203B41FA5}">
                      <a16:colId xmlns:a16="http://schemas.microsoft.com/office/drawing/2014/main" val="1364153505"/>
                    </a:ext>
                  </a:extLst>
                </a:gridCol>
                <a:gridCol w="494390">
                  <a:extLst>
                    <a:ext uri="{9D8B030D-6E8A-4147-A177-3AD203B41FA5}">
                      <a16:colId xmlns:a16="http://schemas.microsoft.com/office/drawing/2014/main" val="506577563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3600394282"/>
                    </a:ext>
                  </a:extLst>
                </a:gridCol>
                <a:gridCol w="756752">
                  <a:extLst>
                    <a:ext uri="{9D8B030D-6E8A-4147-A177-3AD203B41FA5}">
                      <a16:colId xmlns:a16="http://schemas.microsoft.com/office/drawing/2014/main" val="1765202691"/>
                    </a:ext>
                  </a:extLst>
                </a:gridCol>
              </a:tblGrid>
              <a:tr h="277293">
                <a:tc rowSpan="2" gridSpan="2"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Truth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00B05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5187408"/>
                  </a:ext>
                </a:extLst>
              </a:tr>
              <a:tr h="478386">
                <a:tc gridSpan="2"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52362648"/>
                  </a:ext>
                </a:extLst>
              </a:tr>
              <a:tr h="763063">
                <a:tc rowSpan="2"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Prediction</a:t>
                      </a:r>
                    </a:p>
                  </a:txBody>
                  <a:tcPr vert="vert27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08091001"/>
                  </a:ext>
                </a:extLst>
              </a:tr>
              <a:tr h="763063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583316"/>
                  </a:ext>
                </a:extLst>
              </a:tr>
            </a:tbl>
          </a:graphicData>
        </a:graphic>
      </p:graphicFrame>
      <p:sp>
        <p:nvSpPr>
          <p:cNvPr id="5" name="Freeform: Shape 4">
            <a:extLst>
              <a:ext uri="{FF2B5EF4-FFF2-40B4-BE49-F238E27FC236}">
                <a16:creationId xmlns:a16="http://schemas.microsoft.com/office/drawing/2014/main" id="{BBD63F56-7576-438D-9F78-4FC472E46EB9}"/>
              </a:ext>
            </a:extLst>
          </p:cNvPr>
          <p:cNvSpPr/>
          <p:nvPr/>
        </p:nvSpPr>
        <p:spPr>
          <a:xfrm>
            <a:off x="6146800" y="1345305"/>
            <a:ext cx="2921000" cy="439829"/>
          </a:xfrm>
          <a:custGeom>
            <a:avLst/>
            <a:gdLst>
              <a:gd name="connsiteX0" fmla="*/ 0 w 3484346"/>
              <a:gd name="connsiteY0" fmla="*/ 311258 h 311258"/>
              <a:gd name="connsiteX1" fmla="*/ 1674796 w 3484346"/>
              <a:gd name="connsiteY1" fmla="*/ 3249 h 311258"/>
              <a:gd name="connsiteX2" fmla="*/ 3484346 w 3484346"/>
              <a:gd name="connsiteY2" fmla="*/ 176504 h 311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84346" h="311258">
                <a:moveTo>
                  <a:pt x="0" y="311258"/>
                </a:moveTo>
                <a:cubicBezTo>
                  <a:pt x="547036" y="168483"/>
                  <a:pt x="1094072" y="25708"/>
                  <a:pt x="1674796" y="3249"/>
                </a:cubicBezTo>
                <a:cubicBezTo>
                  <a:pt x="2255520" y="-19210"/>
                  <a:pt x="2869933" y="78647"/>
                  <a:pt x="3484346" y="176504"/>
                </a:cubicBezTo>
              </a:path>
            </a:pathLst>
          </a:custGeom>
          <a:noFill/>
          <a:ln w="57150">
            <a:solidFill>
              <a:srgbClr val="0070C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834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45" grpId="0" animBg="1"/>
      <p:bldP spid="46" grpId="0" animBg="1"/>
      <p:bldP spid="53" grpId="0"/>
      <p:bldP spid="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A15DD5-31EC-4959-A016-D96199BAB9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7.2 Confusion matrix</a:t>
            </a:r>
          </a:p>
          <a:p>
            <a:pPr lvl="1"/>
            <a:r>
              <a:rPr lang="en-US" dirty="0"/>
              <a:t>Q: Which one is better?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D214B7-57AF-440D-A5C3-D0EC6BBE34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7: Evaluate model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66CD30-EA45-46DD-9F3F-7C0D8BD133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E7ACFE5D-7720-44A7-8305-BC137191B2F4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  <p:graphicFrame>
        <p:nvGraphicFramePr>
          <p:cNvPr id="55" name="Table 539">
            <a:extLst>
              <a:ext uri="{FF2B5EF4-FFF2-40B4-BE49-F238E27FC236}">
                <a16:creationId xmlns:a16="http://schemas.microsoft.com/office/drawing/2014/main" id="{DDEE01EC-595E-456F-9DDD-E4140A9D22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9920917"/>
              </p:ext>
            </p:extLst>
          </p:nvPr>
        </p:nvGraphicFramePr>
        <p:xfrm>
          <a:off x="1549400" y="2070099"/>
          <a:ext cx="3657600" cy="335280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98876">
                  <a:extLst>
                    <a:ext uri="{9D8B030D-6E8A-4147-A177-3AD203B41FA5}">
                      <a16:colId xmlns:a16="http://schemas.microsoft.com/office/drawing/2014/main" val="1364153505"/>
                    </a:ext>
                  </a:extLst>
                </a:gridCol>
                <a:gridCol w="755192">
                  <a:extLst>
                    <a:ext uri="{9D8B030D-6E8A-4147-A177-3AD203B41FA5}">
                      <a16:colId xmlns:a16="http://schemas.microsoft.com/office/drawing/2014/main" val="506577563"/>
                    </a:ext>
                  </a:extLst>
                </a:gridCol>
                <a:gridCol w="1047576">
                  <a:extLst>
                    <a:ext uri="{9D8B030D-6E8A-4147-A177-3AD203B41FA5}">
                      <a16:colId xmlns:a16="http://schemas.microsoft.com/office/drawing/2014/main" val="3600394282"/>
                    </a:ext>
                  </a:extLst>
                </a:gridCol>
                <a:gridCol w="1155956">
                  <a:extLst>
                    <a:ext uri="{9D8B030D-6E8A-4147-A177-3AD203B41FA5}">
                      <a16:colId xmlns:a16="http://schemas.microsoft.com/office/drawing/2014/main" val="1765202691"/>
                    </a:ext>
                  </a:extLst>
                </a:gridCol>
              </a:tblGrid>
              <a:tr h="622697">
                <a:tc rowSpan="2" gridSpan="2"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Truth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00B05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5187408"/>
                  </a:ext>
                </a:extLst>
              </a:tr>
              <a:tr h="651552">
                <a:tc gridSpan="2"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52362648"/>
                  </a:ext>
                </a:extLst>
              </a:tr>
              <a:tr h="1039276">
                <a:tc rowSpan="2"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Prediction</a:t>
                      </a:r>
                    </a:p>
                  </a:txBody>
                  <a:tcPr vert="vert27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08091001"/>
                  </a:ext>
                </a:extLst>
              </a:tr>
              <a:tr h="1039276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583316"/>
                  </a:ext>
                </a:extLst>
              </a:tr>
            </a:tbl>
          </a:graphicData>
        </a:graphic>
      </p:graphicFrame>
      <p:graphicFrame>
        <p:nvGraphicFramePr>
          <p:cNvPr id="6" name="Table 539">
            <a:extLst>
              <a:ext uri="{FF2B5EF4-FFF2-40B4-BE49-F238E27FC236}">
                <a16:creationId xmlns:a16="http://schemas.microsoft.com/office/drawing/2014/main" id="{12A9E694-CE0E-6B80-88F1-8231A8ECB6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3529813"/>
              </p:ext>
            </p:extLst>
          </p:nvPr>
        </p:nvGraphicFramePr>
        <p:xfrm>
          <a:off x="6019800" y="2070100"/>
          <a:ext cx="3657600" cy="335280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98876">
                  <a:extLst>
                    <a:ext uri="{9D8B030D-6E8A-4147-A177-3AD203B41FA5}">
                      <a16:colId xmlns:a16="http://schemas.microsoft.com/office/drawing/2014/main" val="1364153505"/>
                    </a:ext>
                  </a:extLst>
                </a:gridCol>
                <a:gridCol w="755192">
                  <a:extLst>
                    <a:ext uri="{9D8B030D-6E8A-4147-A177-3AD203B41FA5}">
                      <a16:colId xmlns:a16="http://schemas.microsoft.com/office/drawing/2014/main" val="506577563"/>
                    </a:ext>
                  </a:extLst>
                </a:gridCol>
                <a:gridCol w="1047576">
                  <a:extLst>
                    <a:ext uri="{9D8B030D-6E8A-4147-A177-3AD203B41FA5}">
                      <a16:colId xmlns:a16="http://schemas.microsoft.com/office/drawing/2014/main" val="3600394282"/>
                    </a:ext>
                  </a:extLst>
                </a:gridCol>
                <a:gridCol w="1155956">
                  <a:extLst>
                    <a:ext uri="{9D8B030D-6E8A-4147-A177-3AD203B41FA5}">
                      <a16:colId xmlns:a16="http://schemas.microsoft.com/office/drawing/2014/main" val="1765202691"/>
                    </a:ext>
                  </a:extLst>
                </a:gridCol>
              </a:tblGrid>
              <a:tr h="622697">
                <a:tc rowSpan="2" gridSpan="2"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Truth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00B05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5187408"/>
                  </a:ext>
                </a:extLst>
              </a:tr>
              <a:tr h="651552">
                <a:tc gridSpan="2"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52362648"/>
                  </a:ext>
                </a:extLst>
              </a:tr>
              <a:tr h="1039276">
                <a:tc rowSpan="2"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Prediction</a:t>
                      </a:r>
                    </a:p>
                  </a:txBody>
                  <a:tcPr vert="vert27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45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08091001"/>
                  </a:ext>
                </a:extLst>
              </a:tr>
              <a:tr h="1039276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55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5833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72132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E6991-9B88-BF6A-18B0-11B721875B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we are</a:t>
            </a:r>
          </a:p>
        </p:txBody>
      </p:sp>
      <p:pic>
        <p:nvPicPr>
          <p:cNvPr id="13" name="Content Placeholder 12" descr="A person smiling at the camera&#10;&#10;Description automatically generated">
            <a:extLst>
              <a:ext uri="{FF2B5EF4-FFF2-40B4-BE49-F238E27FC236}">
                <a16:creationId xmlns:a16="http://schemas.microsoft.com/office/drawing/2014/main" id="{2BDCEA31-29B7-C3AC-64F2-1B45153C093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0767" y="1524001"/>
            <a:ext cx="2514600" cy="2514600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6E3387-9B42-13BB-E08A-2BA669CE5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EEE065-F91F-0F84-97F3-BEAAB2E0217F}"/>
              </a:ext>
            </a:extLst>
          </p:cNvPr>
          <p:cNvSpPr txBox="1"/>
          <p:nvPr/>
        </p:nvSpPr>
        <p:spPr>
          <a:xfrm>
            <a:off x="807612" y="4107045"/>
            <a:ext cx="251801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Paulo Izquierdo Romero</a:t>
            </a:r>
          </a:p>
          <a:p>
            <a:pPr algn="ctr"/>
            <a:r>
              <a:rPr lang="en-US" dirty="0"/>
              <a:t>Postdoctoral scientist</a:t>
            </a:r>
          </a:p>
          <a:p>
            <a:pPr algn="ctr"/>
            <a:r>
              <a:rPr lang="en-US" dirty="0"/>
              <a:t>MSU Plant Biol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889DC53-D8D0-6278-F2FD-203CB58F68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069" y="1524000"/>
            <a:ext cx="2391098" cy="251901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40B745B-1699-D06B-0C65-CFF920461391}"/>
              </a:ext>
            </a:extLst>
          </p:cNvPr>
          <p:cNvSpPr txBox="1"/>
          <p:nvPr/>
        </p:nvSpPr>
        <p:spPr>
          <a:xfrm>
            <a:off x="3490767" y="4107045"/>
            <a:ext cx="251801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Kenia Segura Abá</a:t>
            </a:r>
          </a:p>
          <a:p>
            <a:pPr algn="ctr"/>
            <a:r>
              <a:rPr lang="en-US" dirty="0"/>
              <a:t>Graduate student</a:t>
            </a:r>
          </a:p>
          <a:p>
            <a:pPr algn="ctr"/>
            <a:r>
              <a:rPr lang="en-US" dirty="0"/>
              <a:t>MSU Genetic &amp; Genome Sci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BDB63218-4E2F-1BB7-7748-1F5383A450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7767" y="1524000"/>
            <a:ext cx="2494402" cy="25146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2A12F5F-5251-2275-0A5E-E8899DD34E7C}"/>
              </a:ext>
            </a:extLst>
          </p:cNvPr>
          <p:cNvSpPr txBox="1"/>
          <p:nvPr/>
        </p:nvSpPr>
        <p:spPr>
          <a:xfrm>
            <a:off x="6128955" y="4107044"/>
            <a:ext cx="251801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Thilanka Ranaweera</a:t>
            </a:r>
          </a:p>
          <a:p>
            <a:pPr algn="ctr"/>
            <a:r>
              <a:rPr lang="en-US" dirty="0"/>
              <a:t>Graduate student</a:t>
            </a:r>
          </a:p>
          <a:p>
            <a:pPr algn="ctr"/>
            <a:r>
              <a:rPr lang="en-US" dirty="0"/>
              <a:t>MSU Plant Biol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0AEB2B69-1EF6-FC76-8F21-923A4885EB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63000" y="1524000"/>
            <a:ext cx="2594270" cy="251460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872FFA7-8127-AFF0-B8CD-73D1E66989B6}"/>
              </a:ext>
            </a:extLst>
          </p:cNvPr>
          <p:cNvSpPr txBox="1"/>
          <p:nvPr/>
        </p:nvSpPr>
        <p:spPr>
          <a:xfrm>
            <a:off x="8763000" y="4107044"/>
            <a:ext cx="251801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Jingyao Tang</a:t>
            </a:r>
          </a:p>
          <a:p>
            <a:pPr algn="ctr"/>
            <a:r>
              <a:rPr lang="en-US" dirty="0"/>
              <a:t>Graduate student</a:t>
            </a:r>
          </a:p>
          <a:p>
            <a:pPr algn="ctr"/>
            <a:r>
              <a:rPr lang="en-US" dirty="0"/>
              <a:t>MSU Comp Math Sci Engr</a:t>
            </a:r>
          </a:p>
        </p:txBody>
      </p:sp>
    </p:spTree>
    <p:extLst>
      <p:ext uri="{BB962C8B-B14F-4D97-AF65-F5344CB8AC3E}">
        <p14:creationId xmlns:p14="http://schemas.microsoft.com/office/powerpoint/2010/main" val="2865911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A15DD5-31EC-4959-A016-D96199BAB9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7.3 Classification report</a:t>
            </a:r>
          </a:p>
          <a:p>
            <a:pPr lvl="1"/>
            <a:r>
              <a:rPr lang="en-US" dirty="0"/>
              <a:t>Commonly used evaluation metrics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D214B7-57AF-440D-A5C3-D0EC6BBE34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7: Evaluate model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66CD30-EA45-46DD-9F3F-7C0D8BD133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E7ACFE5D-7720-44A7-8305-BC137191B2F4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E9AE049-359D-E65C-7016-1F1F367802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2065118"/>
            <a:ext cx="8001000" cy="4453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753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A15DD5-31EC-4959-A016-D96199BAB9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7.4 Graphics that help with evaluation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D214B7-57AF-440D-A5C3-D0EC6BBE34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7: Evaluate model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66CD30-EA45-46DD-9F3F-7C0D8BD133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E7ACFE5D-7720-44A7-8305-BC137191B2F4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AB7C25-7333-DCB0-213F-BCE65238D9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1548822"/>
            <a:ext cx="9366828" cy="4858905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2F23182-78A1-5A7C-D94A-4E2B24D1CBB5}"/>
              </a:ext>
            </a:extLst>
          </p:cNvPr>
          <p:cNvSpPr txBox="1">
            <a:spLocks/>
          </p:cNvSpPr>
          <p:nvPr/>
        </p:nvSpPr>
        <p:spPr bwMode="auto">
          <a:xfrm>
            <a:off x="5943600" y="1524000"/>
            <a:ext cx="5543420" cy="4968874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b="1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i="1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1396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214B7-57AF-440D-A5C3-D0EC6BBE34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8: Interpret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A15DD5-31EC-4959-A016-D96199BAB9A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Why?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B333EBE1-D448-4D6F-A072-E251564A9E6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Global vs. local interpretation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66CD30-EA45-46DD-9F3F-7C0D8BD133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ACFE5D-7720-44A7-8305-BC137191B2F4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CEF2417-FC62-4586-8576-FAB21EEA6C89}"/>
              </a:ext>
            </a:extLst>
          </p:cNvPr>
          <p:cNvSpPr/>
          <p:nvPr/>
        </p:nvSpPr>
        <p:spPr>
          <a:xfrm>
            <a:off x="422349" y="1816394"/>
            <a:ext cx="5497665" cy="2343782"/>
          </a:xfrm>
          <a:prstGeom prst="round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65586B4-3944-4927-B748-106E90234120}"/>
              </a:ext>
            </a:extLst>
          </p:cNvPr>
          <p:cNvSpPr/>
          <p:nvPr/>
        </p:nvSpPr>
        <p:spPr>
          <a:xfrm>
            <a:off x="567436" y="2439867"/>
            <a:ext cx="1662898" cy="1497373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Input: Experiences to </a:t>
            </a:r>
            <a:r>
              <a:rPr lang="en-US" sz="2000" i="1" u="sng" dirty="0"/>
              <a:t>learn</a:t>
            </a:r>
            <a:r>
              <a:rPr lang="en-US" sz="2000" dirty="0"/>
              <a:t> from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75A0C69-1478-4A62-A889-70FC653492EC}"/>
              </a:ext>
            </a:extLst>
          </p:cNvPr>
          <p:cNvSpPr/>
          <p:nvPr/>
        </p:nvSpPr>
        <p:spPr>
          <a:xfrm>
            <a:off x="4098104" y="2439867"/>
            <a:ext cx="1662899" cy="149737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Output:</a:t>
            </a:r>
          </a:p>
          <a:p>
            <a:pPr algn="ctr"/>
            <a:r>
              <a:rPr lang="en-US" sz="2000" dirty="0"/>
              <a:t>A model making predictions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68EFC2C5-E786-4BEA-805B-A30A19B9F268}"/>
              </a:ext>
            </a:extLst>
          </p:cNvPr>
          <p:cNvSpPr/>
          <p:nvPr/>
        </p:nvSpPr>
        <p:spPr>
          <a:xfrm>
            <a:off x="2230334" y="2798666"/>
            <a:ext cx="1867770" cy="810448"/>
          </a:xfrm>
          <a:prstGeom prst="rightArrow">
            <a:avLst>
              <a:gd name="adj1" fmla="val 50000"/>
              <a:gd name="adj2" fmla="val 1524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4CC5BFC-0E53-4457-8C63-2455DA4FE6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5297" y="2513328"/>
            <a:ext cx="1195387" cy="13811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3FC990E-8693-4020-A07D-068DD7411E4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2465295" y="2490598"/>
            <a:ext cx="1194679" cy="1425212"/>
          </a:xfrm>
          <a:prstGeom prst="rect">
            <a:avLst/>
          </a:prstGeom>
        </p:spPr>
      </p:pic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4D1D87A4-3F8F-4E18-8712-707F67706177}"/>
              </a:ext>
            </a:extLst>
          </p:cNvPr>
          <p:cNvSpPr/>
          <p:nvPr/>
        </p:nvSpPr>
        <p:spPr>
          <a:xfrm>
            <a:off x="4308549" y="1130594"/>
            <a:ext cx="1343247" cy="1045305"/>
          </a:xfrm>
          <a:prstGeom prst="wedgeRoundRectCallout">
            <a:avLst>
              <a:gd name="adj1" fmla="val 9548"/>
              <a:gd name="adj2" fmla="val 89875"/>
              <a:gd name="adj3" fmla="val 16667"/>
            </a:avLst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But how and why does this work?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8018FABB-DB4B-43E3-8CE4-177395677032}"/>
              </a:ext>
            </a:extLst>
          </p:cNvPr>
          <p:cNvSpPr/>
          <p:nvPr/>
        </p:nvSpPr>
        <p:spPr>
          <a:xfrm>
            <a:off x="733839" y="4491991"/>
            <a:ext cx="1505226" cy="1600200"/>
          </a:xfrm>
          <a:prstGeom prst="roundRect">
            <a:avLst>
              <a:gd name="adj" fmla="val 22904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200" dirty="0"/>
              <a:t>Trouble-shooting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142975C-5948-4217-87D3-FFBA237FE36A}"/>
              </a:ext>
            </a:extLst>
          </p:cNvPr>
          <p:cNvSpPr/>
          <p:nvPr/>
        </p:nvSpPr>
        <p:spPr>
          <a:xfrm>
            <a:off x="2354573" y="4509894"/>
            <a:ext cx="1505226" cy="1600200"/>
          </a:xfrm>
          <a:prstGeom prst="roundRect">
            <a:avLst>
              <a:gd name="adj" fmla="val 22904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200" dirty="0"/>
              <a:t>Novel insights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02DB7D20-84BD-4528-B244-6EEF0DD6C97E}"/>
              </a:ext>
            </a:extLst>
          </p:cNvPr>
          <p:cNvSpPr/>
          <p:nvPr/>
        </p:nvSpPr>
        <p:spPr>
          <a:xfrm>
            <a:off x="3962400" y="4514947"/>
            <a:ext cx="1505226" cy="1600200"/>
          </a:xfrm>
          <a:prstGeom prst="roundRect">
            <a:avLst>
              <a:gd name="adj" fmla="val 22904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200" dirty="0"/>
              <a:t>Trust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39AC503-D4B8-4210-9278-D3349B0BA817}"/>
              </a:ext>
            </a:extLst>
          </p:cNvPr>
          <p:cNvSpPr txBox="1"/>
          <p:nvPr/>
        </p:nvSpPr>
        <p:spPr>
          <a:xfrm>
            <a:off x="7010400" y="6220605"/>
            <a:ext cx="4694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Azodi, Tang, Shiu (2020) Trends in Genetics</a:t>
            </a:r>
            <a:endParaRPr lang="en-US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C86D606B-E34E-45DD-835A-2B7AF7F2A780}"/>
              </a:ext>
            </a:extLst>
          </p:cNvPr>
          <p:cNvSpPr/>
          <p:nvPr/>
        </p:nvSpPr>
        <p:spPr>
          <a:xfrm>
            <a:off x="6716802" y="1931627"/>
            <a:ext cx="1092131" cy="149737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Global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BA71CBBD-8606-4E97-B1ED-C34887CDF28B}"/>
              </a:ext>
            </a:extLst>
          </p:cNvPr>
          <p:cNvSpPr/>
          <p:nvPr/>
        </p:nvSpPr>
        <p:spPr>
          <a:xfrm>
            <a:off x="8469403" y="1931627"/>
            <a:ext cx="2884398" cy="149737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Explaining the relationship between </a:t>
            </a:r>
          </a:p>
          <a:p>
            <a:pPr algn="ctr"/>
            <a:r>
              <a:rPr lang="en-US" sz="2000" dirty="0"/>
              <a:t>features and labels </a:t>
            </a:r>
            <a:r>
              <a:rPr lang="en-US" sz="2000" b="1" dirty="0">
                <a:solidFill>
                  <a:srgbClr val="FFFF00"/>
                </a:solidFill>
              </a:rPr>
              <a:t>based on the entire model</a:t>
            </a: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F347ED09-5406-4CA4-83F0-57A571456778}"/>
              </a:ext>
            </a:extLst>
          </p:cNvPr>
          <p:cNvSpPr/>
          <p:nvPr/>
        </p:nvSpPr>
        <p:spPr>
          <a:xfrm>
            <a:off x="7808934" y="2290426"/>
            <a:ext cx="660469" cy="810448"/>
          </a:xfrm>
          <a:prstGeom prst="rightArrow">
            <a:avLst>
              <a:gd name="adj1" fmla="val 50000"/>
              <a:gd name="adj2" fmla="val 1524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D06839C6-2581-4397-87E9-7AC1EE8290F3}"/>
              </a:ext>
            </a:extLst>
          </p:cNvPr>
          <p:cNvSpPr/>
          <p:nvPr/>
        </p:nvSpPr>
        <p:spPr>
          <a:xfrm>
            <a:off x="6716802" y="3609114"/>
            <a:ext cx="1092131" cy="149737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Local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789F9C41-896B-4E3C-B2CE-A66310EEFE2A}"/>
              </a:ext>
            </a:extLst>
          </p:cNvPr>
          <p:cNvSpPr/>
          <p:nvPr/>
        </p:nvSpPr>
        <p:spPr>
          <a:xfrm>
            <a:off x="8469403" y="3609114"/>
            <a:ext cx="2884398" cy="149737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Explaining the relationship between </a:t>
            </a:r>
          </a:p>
          <a:p>
            <a:pPr algn="ctr"/>
            <a:r>
              <a:rPr lang="en-US" sz="2000" dirty="0"/>
              <a:t>features and labels </a:t>
            </a:r>
            <a:r>
              <a:rPr lang="en-US" sz="2000" b="1" dirty="0">
                <a:solidFill>
                  <a:srgbClr val="FFFF00"/>
                </a:solidFill>
              </a:rPr>
              <a:t>based on 1 or few instances</a:t>
            </a:r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6309A9B1-6CF0-42CB-8DB5-6BA582813B0B}"/>
              </a:ext>
            </a:extLst>
          </p:cNvPr>
          <p:cNvSpPr/>
          <p:nvPr/>
        </p:nvSpPr>
        <p:spPr>
          <a:xfrm>
            <a:off x="7808934" y="3967913"/>
            <a:ext cx="660469" cy="810448"/>
          </a:xfrm>
          <a:prstGeom prst="rightArrow">
            <a:avLst>
              <a:gd name="adj1" fmla="val 50000"/>
              <a:gd name="adj2" fmla="val 1524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5071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  <p:bldP spid="5" grpId="0" animBg="1"/>
      <p:bldP spid="6" grpId="0" animBg="1"/>
      <p:bldP spid="7" grpId="0" animBg="1"/>
      <p:bldP spid="8" grpId="0" animBg="1"/>
      <p:bldP spid="11" grpId="0" animBg="1"/>
      <p:bldP spid="13" grpId="0" animBg="1"/>
      <p:bldP spid="14" grpId="0" animBg="1"/>
      <p:bldP spid="15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1EA9EC-CE39-4F28-9155-C66073F423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Recap: what we have done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CF0012-5E4B-4F62-BF98-EEECB89748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260937" y="6660861"/>
            <a:ext cx="580685" cy="322990"/>
          </a:xfrm>
        </p:spPr>
        <p:txBody>
          <a:bodyPr/>
          <a:lstStyle/>
          <a:p>
            <a:pPr>
              <a:defRPr/>
            </a:pPr>
            <a:fld id="{72F3A524-285E-476C-A9E3-6B00CAF2053B}" type="slidenum">
              <a:rPr lang="en-US" sz="1600" smtClean="0"/>
              <a:pPr>
                <a:defRPr/>
              </a:pPr>
              <a:t>33</a:t>
            </a:fld>
            <a:endParaRPr lang="en-US" sz="1600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E7E0132-DC50-47A2-8CBD-49F22F1384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142999"/>
            <a:ext cx="10972800" cy="5349875"/>
          </a:xfrm>
        </p:spPr>
        <p:txBody>
          <a:bodyPr/>
          <a:lstStyle/>
          <a:p>
            <a:r>
              <a:rPr lang="en-US" dirty="0"/>
              <a:t>ML workflow</a:t>
            </a:r>
            <a:endParaRPr lang="en-US" i="1" dirty="0"/>
          </a:p>
          <a:p>
            <a:endParaRPr lang="en-US" i="1" dirty="0"/>
          </a:p>
          <a:p>
            <a:endParaRPr lang="en-US" i="1" dirty="0"/>
          </a:p>
          <a:p>
            <a:endParaRPr lang="en-US" i="1" dirty="0"/>
          </a:p>
          <a:p>
            <a:endParaRPr lang="en-US" i="1" dirty="0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79176A10-D0D3-414A-B5C7-075D71A12E88}"/>
              </a:ext>
            </a:extLst>
          </p:cNvPr>
          <p:cNvGrpSpPr/>
          <p:nvPr/>
        </p:nvGrpSpPr>
        <p:grpSpPr>
          <a:xfrm>
            <a:off x="4572000" y="1910948"/>
            <a:ext cx="2063712" cy="1823474"/>
            <a:chOff x="4572000" y="1910948"/>
            <a:chExt cx="2063712" cy="1823474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0BAC8157-D271-49F1-A703-BD6047F3BA6F}"/>
                </a:ext>
              </a:extLst>
            </p:cNvPr>
            <p:cNvSpPr/>
            <p:nvPr/>
          </p:nvSpPr>
          <p:spPr>
            <a:xfrm>
              <a:off x="5492712" y="2574389"/>
              <a:ext cx="1143000" cy="1160033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600" b="1" i="1" dirty="0">
                  <a:solidFill>
                    <a:srgbClr val="FFFF00"/>
                  </a:solidFill>
                </a:rPr>
                <a:t>Training</a:t>
              </a:r>
            </a:p>
            <a:p>
              <a:pPr algn="ctr"/>
              <a:r>
                <a:rPr lang="en-US" sz="1600" dirty="0"/>
                <a:t>Data</a:t>
              </a:r>
            </a:p>
            <a:p>
              <a:pPr algn="ctr"/>
              <a:r>
                <a:rPr lang="en-US" sz="1600" dirty="0"/>
                <a:t>(engineered)</a:t>
              </a:r>
            </a:p>
          </p:txBody>
        </p:sp>
        <p:sp>
          <p:nvSpPr>
            <p:cNvPr id="13" name="Arrow: Right 12">
              <a:extLst>
                <a:ext uri="{FF2B5EF4-FFF2-40B4-BE49-F238E27FC236}">
                  <a16:creationId xmlns:a16="http://schemas.microsoft.com/office/drawing/2014/main" id="{8339C1DA-18A9-4FAF-8DA8-CFB1CB95D819}"/>
                </a:ext>
              </a:extLst>
            </p:cNvPr>
            <p:cNvSpPr/>
            <p:nvPr/>
          </p:nvSpPr>
          <p:spPr>
            <a:xfrm>
              <a:off x="4731630" y="2851834"/>
              <a:ext cx="773844" cy="716923"/>
            </a:xfrm>
            <a:prstGeom prst="rightArrow">
              <a:avLst>
                <a:gd name="adj1" fmla="val 50000"/>
                <a:gd name="adj2" fmla="val 15244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>
                <a:solidFill>
                  <a:schemeClr val="tx1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065558C-BA8C-4A9D-8577-3FBFA43310AD}"/>
                </a:ext>
              </a:extLst>
            </p:cNvPr>
            <p:cNvSpPr txBox="1"/>
            <p:nvPr/>
          </p:nvSpPr>
          <p:spPr>
            <a:xfrm>
              <a:off x="4572000" y="1910948"/>
              <a:ext cx="102624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/>
                <a:t>Step 4:</a:t>
              </a:r>
            </a:p>
            <a:p>
              <a:pPr algn="ctr"/>
              <a:r>
                <a:rPr lang="en-US" sz="1600" dirty="0"/>
                <a:t>Engineer</a:t>
              </a:r>
            </a:p>
            <a:p>
              <a:pPr algn="ctr"/>
              <a:r>
                <a:rPr lang="en-US" sz="1600" dirty="0"/>
                <a:t>features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6DF1A48C-E7CD-4414-8C6D-F78F0D65B290}"/>
              </a:ext>
            </a:extLst>
          </p:cNvPr>
          <p:cNvGrpSpPr/>
          <p:nvPr/>
        </p:nvGrpSpPr>
        <p:grpSpPr>
          <a:xfrm>
            <a:off x="6606956" y="3031577"/>
            <a:ext cx="5051875" cy="2298320"/>
            <a:chOff x="6606956" y="3031577"/>
            <a:chExt cx="5051875" cy="2298320"/>
          </a:xfrm>
        </p:grpSpPr>
        <p:sp>
          <p:nvSpPr>
            <p:cNvPr id="6" name="Arrow: Bent 5">
              <a:extLst>
                <a:ext uri="{FF2B5EF4-FFF2-40B4-BE49-F238E27FC236}">
                  <a16:creationId xmlns:a16="http://schemas.microsoft.com/office/drawing/2014/main" id="{7AACB57C-336B-44F2-90F6-106832DC2B78}"/>
                </a:ext>
              </a:extLst>
            </p:cNvPr>
            <p:cNvSpPr/>
            <p:nvPr/>
          </p:nvSpPr>
          <p:spPr>
            <a:xfrm flipH="1" flipV="1">
              <a:off x="6606956" y="4135784"/>
              <a:ext cx="1429079" cy="1194113"/>
            </a:xfrm>
            <a:prstGeom prst="bentArrow">
              <a:avLst>
                <a:gd name="adj1" fmla="val 26709"/>
                <a:gd name="adj2" fmla="val 26879"/>
                <a:gd name="adj3" fmla="val 10048"/>
                <a:gd name="adj4" fmla="val 63778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tx1"/>
                </a:solidFill>
              </a:endParaRPr>
            </a:p>
          </p:txBody>
        </p:sp>
        <p:sp>
          <p:nvSpPr>
            <p:cNvPr id="7" name="Arrow: U-Turn 6">
              <a:extLst>
                <a:ext uri="{FF2B5EF4-FFF2-40B4-BE49-F238E27FC236}">
                  <a16:creationId xmlns:a16="http://schemas.microsoft.com/office/drawing/2014/main" id="{0D28AD6B-283A-45CC-A9AE-9A6053C2C530}"/>
                </a:ext>
              </a:extLst>
            </p:cNvPr>
            <p:cNvSpPr/>
            <p:nvPr/>
          </p:nvSpPr>
          <p:spPr>
            <a:xfrm rot="5400000">
              <a:off x="8838266" y="1986032"/>
              <a:ext cx="1775019" cy="3866110"/>
            </a:xfrm>
            <a:prstGeom prst="uturnArrow">
              <a:avLst>
                <a:gd name="adj1" fmla="val 15630"/>
                <a:gd name="adj2" fmla="val 14536"/>
                <a:gd name="adj3" fmla="val 5037"/>
                <a:gd name="adj4" fmla="val 34737"/>
                <a:gd name="adj5" fmla="val 93952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tx1"/>
                </a:solidFill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116D053-2474-405F-BD6F-872B278B5A4F}"/>
                </a:ext>
              </a:extLst>
            </p:cNvPr>
            <p:cNvSpPr txBox="1"/>
            <p:nvPr/>
          </p:nvSpPr>
          <p:spPr>
            <a:xfrm>
              <a:off x="9976162" y="4357958"/>
              <a:ext cx="71041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</a:rPr>
                <a:t>Yes!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8600B5F4-89BB-44AA-A082-23BCD96C29AD}"/>
              </a:ext>
            </a:extLst>
          </p:cNvPr>
          <p:cNvGrpSpPr/>
          <p:nvPr/>
        </p:nvGrpSpPr>
        <p:grpSpPr>
          <a:xfrm>
            <a:off x="8186150" y="2545541"/>
            <a:ext cx="1894374" cy="1160033"/>
            <a:chOff x="8186150" y="2545541"/>
            <a:chExt cx="1894374" cy="1160033"/>
          </a:xfrm>
        </p:grpSpPr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6357A85E-60B3-4235-8F8D-1441980EADDC}"/>
                </a:ext>
              </a:extLst>
            </p:cNvPr>
            <p:cNvSpPr/>
            <p:nvPr/>
          </p:nvSpPr>
          <p:spPr>
            <a:xfrm>
              <a:off x="8937524" y="2545541"/>
              <a:ext cx="1143000" cy="1160033"/>
            </a:xfrm>
            <a:prstGeom prst="round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600" dirty="0"/>
                <a:t>Model</a:t>
              </a:r>
            </a:p>
            <a:p>
              <a:pPr algn="ctr"/>
              <a:r>
                <a:rPr lang="en-US" sz="1600" dirty="0"/>
                <a:t>Performance</a:t>
              </a:r>
            </a:p>
            <a:p>
              <a:pPr algn="ctr"/>
              <a:r>
                <a:rPr lang="en-US" sz="1600" b="1" i="1" dirty="0">
                  <a:solidFill>
                    <a:srgbClr val="FFFF00"/>
                  </a:solidFill>
                </a:rPr>
                <a:t>training</a:t>
              </a:r>
            </a:p>
            <a:p>
              <a:pPr algn="ctr"/>
              <a:r>
                <a:rPr lang="en-US" sz="1600" dirty="0"/>
                <a:t>instances</a:t>
              </a:r>
            </a:p>
          </p:txBody>
        </p:sp>
        <p:sp>
          <p:nvSpPr>
            <p:cNvPr id="39" name="Arrow: Right 38">
              <a:extLst>
                <a:ext uri="{FF2B5EF4-FFF2-40B4-BE49-F238E27FC236}">
                  <a16:creationId xmlns:a16="http://schemas.microsoft.com/office/drawing/2014/main" id="{2D33A0E7-F99F-4E76-BC4E-425ADDA04E0F}"/>
                </a:ext>
              </a:extLst>
            </p:cNvPr>
            <p:cNvSpPr/>
            <p:nvPr/>
          </p:nvSpPr>
          <p:spPr>
            <a:xfrm>
              <a:off x="8186150" y="2818343"/>
              <a:ext cx="783690" cy="716923"/>
            </a:xfrm>
            <a:prstGeom prst="rightArrow">
              <a:avLst>
                <a:gd name="adj1" fmla="val 50000"/>
                <a:gd name="adj2" fmla="val 15244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>
                <a:solidFill>
                  <a:schemeClr val="tx1"/>
                </a:solidFill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144DA4A0-A4DE-46CD-AF46-933C0030AA2D}"/>
              </a:ext>
            </a:extLst>
          </p:cNvPr>
          <p:cNvGrpSpPr/>
          <p:nvPr/>
        </p:nvGrpSpPr>
        <p:grpSpPr>
          <a:xfrm>
            <a:off x="6522251" y="1915088"/>
            <a:ext cx="1880070" cy="1810857"/>
            <a:chOff x="6522251" y="1915088"/>
            <a:chExt cx="1880070" cy="1810857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CB5C14B8-F6C4-40AF-81A6-5DDE7FF3CFF8}"/>
                </a:ext>
              </a:extLst>
            </p:cNvPr>
            <p:cNvSpPr txBox="1"/>
            <p:nvPr/>
          </p:nvSpPr>
          <p:spPr>
            <a:xfrm>
              <a:off x="6522251" y="1915088"/>
              <a:ext cx="86914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/>
                <a:t>Step 5:</a:t>
              </a:r>
            </a:p>
            <a:p>
              <a:pPr algn="ctr"/>
              <a:r>
                <a:rPr lang="en-US" sz="1600" dirty="0"/>
                <a:t>Select</a:t>
              </a:r>
            </a:p>
            <a:p>
              <a:pPr algn="ctr"/>
              <a:r>
                <a:rPr lang="en-US" sz="1600" dirty="0"/>
                <a:t>models</a:t>
              </a:r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5F8A2C73-4E8A-4A99-B581-C34AFDC18566}"/>
                </a:ext>
              </a:extLst>
            </p:cNvPr>
            <p:cNvSpPr/>
            <p:nvPr/>
          </p:nvSpPr>
          <p:spPr>
            <a:xfrm>
              <a:off x="7259321" y="2565912"/>
              <a:ext cx="1143000" cy="1160033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600" dirty="0"/>
                <a:t>ML</a:t>
              </a:r>
            </a:p>
            <a:p>
              <a:pPr algn="ctr"/>
              <a:r>
                <a:rPr lang="en-US" sz="1600" dirty="0"/>
                <a:t>model</a:t>
              </a:r>
            </a:p>
          </p:txBody>
        </p:sp>
        <p:sp>
          <p:nvSpPr>
            <p:cNvPr id="17" name="Arrow: Right 16">
              <a:extLst>
                <a:ext uri="{FF2B5EF4-FFF2-40B4-BE49-F238E27FC236}">
                  <a16:creationId xmlns:a16="http://schemas.microsoft.com/office/drawing/2014/main" id="{CC335757-D5FD-4B5D-B999-DB355A07A1FE}"/>
                </a:ext>
              </a:extLst>
            </p:cNvPr>
            <p:cNvSpPr/>
            <p:nvPr/>
          </p:nvSpPr>
          <p:spPr>
            <a:xfrm>
              <a:off x="6631970" y="2812484"/>
              <a:ext cx="661472" cy="716923"/>
            </a:xfrm>
            <a:prstGeom prst="rightArrow">
              <a:avLst>
                <a:gd name="adj1" fmla="val 50000"/>
                <a:gd name="adj2" fmla="val 15244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>
                <a:solidFill>
                  <a:schemeClr val="tx1"/>
                </a:solidFill>
              </a:endParaRPr>
            </a:p>
          </p:txBody>
        </p:sp>
      </p:grp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2BF48AAA-6EEE-4694-9373-CCB4ABDFF08C}"/>
              </a:ext>
            </a:extLst>
          </p:cNvPr>
          <p:cNvSpPr/>
          <p:nvPr/>
        </p:nvSpPr>
        <p:spPr>
          <a:xfrm>
            <a:off x="526333" y="2104550"/>
            <a:ext cx="1356603" cy="1253450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Step 1: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What is the question?</a:t>
            </a: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03C9FED6-74D5-40F3-B739-0AA8E76B8E9D}"/>
              </a:ext>
            </a:extLst>
          </p:cNvPr>
          <p:cNvSpPr/>
          <p:nvPr/>
        </p:nvSpPr>
        <p:spPr>
          <a:xfrm>
            <a:off x="523172" y="3500001"/>
            <a:ext cx="1356603" cy="1253450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Step 2: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How does the data look like?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9ED18C7-A624-4E10-8AA3-FBC87B02E1E4}"/>
              </a:ext>
            </a:extLst>
          </p:cNvPr>
          <p:cNvGrpSpPr/>
          <p:nvPr/>
        </p:nvGrpSpPr>
        <p:grpSpPr>
          <a:xfrm>
            <a:off x="2185542" y="2387025"/>
            <a:ext cx="2557932" cy="3167720"/>
            <a:chOff x="2185542" y="2387025"/>
            <a:chExt cx="2557932" cy="3167720"/>
          </a:xfrm>
        </p:grpSpPr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285057D0-C7BA-4E6E-9CBA-05A3E02A7431}"/>
                </a:ext>
              </a:extLst>
            </p:cNvPr>
            <p:cNvSpPr/>
            <p:nvPr/>
          </p:nvSpPr>
          <p:spPr>
            <a:xfrm>
              <a:off x="3600474" y="4394712"/>
              <a:ext cx="1143000" cy="1160033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600" b="1" i="1" dirty="0">
                  <a:solidFill>
                    <a:srgbClr val="FFFF00"/>
                  </a:solidFill>
                </a:rPr>
                <a:t>Testing</a:t>
              </a:r>
            </a:p>
            <a:p>
              <a:pPr algn="ctr"/>
              <a:r>
                <a:rPr lang="en-US" sz="1600" dirty="0"/>
                <a:t>data</a:t>
              </a:r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9B40D391-F6D2-40AA-9735-584C4FA08DE2}"/>
                </a:ext>
              </a:extLst>
            </p:cNvPr>
            <p:cNvSpPr/>
            <p:nvPr/>
          </p:nvSpPr>
          <p:spPr>
            <a:xfrm>
              <a:off x="3597409" y="2617309"/>
              <a:ext cx="1143000" cy="1160033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600" b="1" i="1" dirty="0">
                  <a:solidFill>
                    <a:srgbClr val="FFFF00"/>
                  </a:solidFill>
                </a:rPr>
                <a:t>Training</a:t>
              </a:r>
            </a:p>
            <a:p>
              <a:pPr algn="ctr"/>
              <a:r>
                <a:rPr lang="en-US" sz="1600" dirty="0"/>
                <a:t>data</a:t>
              </a:r>
            </a:p>
          </p:txBody>
        </p:sp>
        <p:sp>
          <p:nvSpPr>
            <p:cNvPr id="28" name="Arrow: Bent 27">
              <a:extLst>
                <a:ext uri="{FF2B5EF4-FFF2-40B4-BE49-F238E27FC236}">
                  <a16:creationId xmlns:a16="http://schemas.microsoft.com/office/drawing/2014/main" id="{CB8FCF4C-D1FE-4149-A9BD-FF6B22C8CFEE}"/>
                </a:ext>
              </a:extLst>
            </p:cNvPr>
            <p:cNvSpPr/>
            <p:nvPr/>
          </p:nvSpPr>
          <p:spPr>
            <a:xfrm>
              <a:off x="2653059" y="2866820"/>
              <a:ext cx="978336" cy="723578"/>
            </a:xfrm>
            <a:prstGeom prst="bentArrow">
              <a:avLst>
                <a:gd name="adj1" fmla="val 43439"/>
                <a:gd name="adj2" fmla="val 43495"/>
                <a:gd name="adj3" fmla="val 10048"/>
                <a:gd name="adj4" fmla="val 62189"/>
              </a:avLst>
            </a:prstGeom>
            <a:solidFill>
              <a:srgbClr val="BFBF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tx1"/>
                </a:solidFill>
              </a:endParaRPr>
            </a:p>
          </p:txBody>
        </p:sp>
        <p:sp>
          <p:nvSpPr>
            <p:cNvPr id="29" name="Arrow: Bent 28">
              <a:extLst>
                <a:ext uri="{FF2B5EF4-FFF2-40B4-BE49-F238E27FC236}">
                  <a16:creationId xmlns:a16="http://schemas.microsoft.com/office/drawing/2014/main" id="{1244C2A3-9DC8-4DC1-B6A7-8A4DD215DB0E}"/>
                </a:ext>
              </a:extLst>
            </p:cNvPr>
            <p:cNvSpPr/>
            <p:nvPr/>
          </p:nvSpPr>
          <p:spPr>
            <a:xfrm flipV="1">
              <a:off x="2653059" y="4609334"/>
              <a:ext cx="978336" cy="723578"/>
            </a:xfrm>
            <a:prstGeom prst="bentArrow">
              <a:avLst>
                <a:gd name="adj1" fmla="val 43439"/>
                <a:gd name="adj2" fmla="val 43495"/>
                <a:gd name="adj3" fmla="val 10048"/>
                <a:gd name="adj4" fmla="val 62189"/>
              </a:avLst>
            </a:prstGeom>
            <a:solidFill>
              <a:srgbClr val="BFBF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tx1"/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BE49A9A-92A8-47D3-938C-F6ACB00F0ED0}"/>
                </a:ext>
              </a:extLst>
            </p:cNvPr>
            <p:cNvSpPr txBox="1"/>
            <p:nvPr/>
          </p:nvSpPr>
          <p:spPr>
            <a:xfrm>
              <a:off x="2704701" y="3031572"/>
              <a:ext cx="80578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80%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90491F5-584F-4571-874A-D76409AC077C}"/>
                </a:ext>
              </a:extLst>
            </p:cNvPr>
            <p:cNvSpPr txBox="1"/>
            <p:nvPr/>
          </p:nvSpPr>
          <p:spPr>
            <a:xfrm>
              <a:off x="2796268" y="4860373"/>
              <a:ext cx="71421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20%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7C5786CE-20ED-4EF9-AD8D-051A04D34AB7}"/>
                </a:ext>
              </a:extLst>
            </p:cNvPr>
            <p:cNvSpPr txBox="1"/>
            <p:nvPr/>
          </p:nvSpPr>
          <p:spPr>
            <a:xfrm>
              <a:off x="2185542" y="2387025"/>
              <a:ext cx="142859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/>
                <a:t>Step 3:</a:t>
              </a:r>
            </a:p>
            <a:p>
              <a:pPr algn="ctr"/>
              <a:r>
                <a:rPr lang="en-US" sz="1600" dirty="0"/>
                <a:t>Split train/test</a:t>
              </a:r>
            </a:p>
          </p:txBody>
        </p:sp>
      </p:grp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F8F559EB-CF3C-4101-8D3F-5CE9CEF2612C}"/>
              </a:ext>
            </a:extLst>
          </p:cNvPr>
          <p:cNvSpPr/>
          <p:nvPr/>
        </p:nvSpPr>
        <p:spPr>
          <a:xfrm>
            <a:off x="2200433" y="3480312"/>
            <a:ext cx="1141045" cy="116003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dirty="0"/>
              <a:t>Data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95D0E366-31A2-4497-B337-BA32DB7FF0BE}"/>
              </a:ext>
            </a:extLst>
          </p:cNvPr>
          <p:cNvGrpSpPr/>
          <p:nvPr/>
        </p:nvGrpSpPr>
        <p:grpSpPr>
          <a:xfrm>
            <a:off x="4855851" y="3237734"/>
            <a:ext cx="6202131" cy="976363"/>
            <a:chOff x="4855851" y="3237734"/>
            <a:chExt cx="6202131" cy="976363"/>
          </a:xfrm>
        </p:grpSpPr>
        <p:sp>
          <p:nvSpPr>
            <p:cNvPr id="9" name="Arrow: U-Turn 8">
              <a:extLst>
                <a:ext uri="{FF2B5EF4-FFF2-40B4-BE49-F238E27FC236}">
                  <a16:creationId xmlns:a16="http://schemas.microsoft.com/office/drawing/2014/main" id="{BE6DCFA0-E666-4286-9BD1-AFBD35893865}"/>
                </a:ext>
              </a:extLst>
            </p:cNvPr>
            <p:cNvSpPr/>
            <p:nvPr/>
          </p:nvSpPr>
          <p:spPr>
            <a:xfrm rot="10800000">
              <a:off x="4855851" y="3254609"/>
              <a:ext cx="6202131" cy="925952"/>
            </a:xfrm>
            <a:prstGeom prst="uturnArrow">
              <a:avLst>
                <a:gd name="adj1" fmla="val 31313"/>
                <a:gd name="adj2" fmla="val 25000"/>
                <a:gd name="adj3" fmla="val 12092"/>
                <a:gd name="adj4" fmla="val 66198"/>
                <a:gd name="adj5" fmla="val 83193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tx1"/>
                </a:solidFill>
              </a:endParaRPr>
            </a:p>
          </p:txBody>
        </p:sp>
        <p:sp>
          <p:nvSpPr>
            <p:cNvPr id="10" name="Arrow: U-Turn 9">
              <a:extLst>
                <a:ext uri="{FF2B5EF4-FFF2-40B4-BE49-F238E27FC236}">
                  <a16:creationId xmlns:a16="http://schemas.microsoft.com/office/drawing/2014/main" id="{C84808E8-1E89-4339-B5D7-D73FE4039FC8}"/>
                </a:ext>
              </a:extLst>
            </p:cNvPr>
            <p:cNvSpPr/>
            <p:nvPr/>
          </p:nvSpPr>
          <p:spPr>
            <a:xfrm rot="10800000">
              <a:off x="6649721" y="3237734"/>
              <a:ext cx="4390510" cy="925953"/>
            </a:xfrm>
            <a:prstGeom prst="uturnArrow">
              <a:avLst>
                <a:gd name="adj1" fmla="val 31313"/>
                <a:gd name="adj2" fmla="val 25000"/>
                <a:gd name="adj3" fmla="val 12092"/>
                <a:gd name="adj4" fmla="val 66198"/>
                <a:gd name="adj5" fmla="val 85789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FE2FC91-9BAB-4747-83CA-9F3966A1C3E3}"/>
                </a:ext>
              </a:extLst>
            </p:cNvPr>
            <p:cNvSpPr txBox="1"/>
            <p:nvPr/>
          </p:nvSpPr>
          <p:spPr>
            <a:xfrm>
              <a:off x="9987547" y="3859118"/>
              <a:ext cx="59589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No!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1E5AD78-215D-4D9F-AFF1-F5FC172D94E5}"/>
                </a:ext>
              </a:extLst>
            </p:cNvPr>
            <p:cNvSpPr txBox="1"/>
            <p:nvPr/>
          </p:nvSpPr>
          <p:spPr>
            <a:xfrm>
              <a:off x="8045990" y="3875543"/>
              <a:ext cx="194155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>
                      <a:lumMod val="65000"/>
                    </a:schemeClr>
                  </a:solidFill>
                </a:rPr>
                <a:t>Step 6: </a:t>
              </a:r>
              <a:r>
                <a:rPr lang="en-US" sz="1600" dirty="0">
                  <a:solidFill>
                    <a:schemeClr val="bg1">
                      <a:lumMod val="65000"/>
                    </a:schemeClr>
                  </a:solidFill>
                </a:rPr>
                <a:t>Repeat 2-5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89F03ED7-EB31-40A6-AAD7-A7E6259C972B}"/>
              </a:ext>
            </a:extLst>
          </p:cNvPr>
          <p:cNvGrpSpPr/>
          <p:nvPr/>
        </p:nvGrpSpPr>
        <p:grpSpPr>
          <a:xfrm>
            <a:off x="10080524" y="2474760"/>
            <a:ext cx="1585143" cy="1324578"/>
            <a:chOff x="10080524" y="2474760"/>
            <a:chExt cx="1585143" cy="1324578"/>
          </a:xfrm>
        </p:grpSpPr>
        <p:sp>
          <p:nvSpPr>
            <p:cNvPr id="11" name="Flowchart: Decision 10">
              <a:extLst>
                <a:ext uri="{FF2B5EF4-FFF2-40B4-BE49-F238E27FC236}">
                  <a16:creationId xmlns:a16="http://schemas.microsoft.com/office/drawing/2014/main" id="{C325740A-58FF-40B2-AC28-3F49F5649657}"/>
                </a:ext>
              </a:extLst>
            </p:cNvPr>
            <p:cNvSpPr/>
            <p:nvPr/>
          </p:nvSpPr>
          <p:spPr>
            <a:xfrm>
              <a:off x="10175579" y="2474760"/>
              <a:ext cx="1490088" cy="1324578"/>
            </a:xfrm>
            <a:prstGeom prst="flowChartDecision">
              <a:avLst/>
            </a:prstGeom>
            <a:solidFill>
              <a:srgbClr val="3366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1600" dirty="0"/>
                <a:t>Answers</a:t>
              </a:r>
            </a:p>
            <a:p>
              <a:pPr algn="ctr"/>
              <a:r>
                <a:rPr lang="en-US" sz="1600" dirty="0"/>
                <a:t>Good</a:t>
              </a:r>
            </a:p>
            <a:p>
              <a:pPr algn="ctr"/>
              <a:r>
                <a:rPr lang="en-US" sz="1600" dirty="0"/>
                <a:t>enough?</a:t>
              </a:r>
            </a:p>
          </p:txBody>
        </p:sp>
        <p:sp>
          <p:nvSpPr>
            <p:cNvPr id="38" name="Arrow: Right 37">
              <a:extLst>
                <a:ext uri="{FF2B5EF4-FFF2-40B4-BE49-F238E27FC236}">
                  <a16:creationId xmlns:a16="http://schemas.microsoft.com/office/drawing/2014/main" id="{9BCAE104-20BB-492E-97BB-BDD62B31E419}"/>
                </a:ext>
              </a:extLst>
            </p:cNvPr>
            <p:cNvSpPr/>
            <p:nvPr/>
          </p:nvSpPr>
          <p:spPr>
            <a:xfrm>
              <a:off x="10080524" y="2821103"/>
              <a:ext cx="361750" cy="716923"/>
            </a:xfrm>
            <a:prstGeom prst="rightArrow">
              <a:avLst>
                <a:gd name="adj1" fmla="val 50000"/>
                <a:gd name="adj2" fmla="val 35994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>
                <a:solidFill>
                  <a:schemeClr val="tx1"/>
                </a:solidFill>
              </a:endParaRP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30B0B9B8-1535-4097-AB3F-F08A73D60CCA}"/>
              </a:ext>
            </a:extLst>
          </p:cNvPr>
          <p:cNvGrpSpPr/>
          <p:nvPr/>
        </p:nvGrpSpPr>
        <p:grpSpPr>
          <a:xfrm>
            <a:off x="4731630" y="4387493"/>
            <a:ext cx="2162878" cy="2234089"/>
            <a:chOff x="4731630" y="4387493"/>
            <a:chExt cx="2162878" cy="2234089"/>
          </a:xfrm>
        </p:grpSpPr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D7912624-0F20-48CE-BF99-66BB4B2F6459}"/>
                </a:ext>
              </a:extLst>
            </p:cNvPr>
            <p:cNvGrpSpPr/>
            <p:nvPr/>
          </p:nvGrpSpPr>
          <p:grpSpPr>
            <a:xfrm>
              <a:off x="4731630" y="4387493"/>
              <a:ext cx="1918091" cy="1160033"/>
              <a:chOff x="4731630" y="4387493"/>
              <a:chExt cx="1918091" cy="1160033"/>
            </a:xfrm>
          </p:grpSpPr>
          <p:sp>
            <p:nvSpPr>
              <p:cNvPr id="34" name="Arrow: Right 33">
                <a:extLst>
                  <a:ext uri="{FF2B5EF4-FFF2-40B4-BE49-F238E27FC236}">
                    <a16:creationId xmlns:a16="http://schemas.microsoft.com/office/drawing/2014/main" id="{97F4EE1C-4DF7-47D9-8588-7F838067F0F5}"/>
                  </a:ext>
                </a:extLst>
              </p:cNvPr>
              <p:cNvSpPr/>
              <p:nvPr/>
            </p:nvSpPr>
            <p:spPr>
              <a:xfrm>
                <a:off x="4731630" y="4676719"/>
                <a:ext cx="773844" cy="716923"/>
              </a:xfrm>
              <a:prstGeom prst="rightArrow">
                <a:avLst>
                  <a:gd name="adj1" fmla="val 50000"/>
                  <a:gd name="adj2" fmla="val 1524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>
                  <a:solidFill>
                    <a:schemeClr val="tx1"/>
                  </a:solidFill>
                </a:endParaRPr>
              </a:p>
            </p:txBody>
          </p:sp>
          <p:sp>
            <p:nvSpPr>
              <p:cNvPr id="37" name="Rectangle: Rounded Corners 36">
                <a:extLst>
                  <a:ext uri="{FF2B5EF4-FFF2-40B4-BE49-F238E27FC236}">
                    <a16:creationId xmlns:a16="http://schemas.microsoft.com/office/drawing/2014/main" id="{AF83BB6A-31D9-4F93-9A52-4912748C181C}"/>
                  </a:ext>
                </a:extLst>
              </p:cNvPr>
              <p:cNvSpPr/>
              <p:nvPr/>
            </p:nvSpPr>
            <p:spPr>
              <a:xfrm>
                <a:off x="5506721" y="4387493"/>
                <a:ext cx="1143000" cy="1160033"/>
              </a:xfrm>
              <a:prstGeom prst="roundRect">
                <a:avLst/>
              </a:prstGeom>
              <a:solidFill>
                <a:srgbClr val="00823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600" dirty="0"/>
                  <a:t>Model</a:t>
                </a:r>
              </a:p>
              <a:p>
                <a:pPr algn="ctr"/>
                <a:r>
                  <a:rPr lang="en-US" sz="1600" dirty="0"/>
                  <a:t>Performance</a:t>
                </a:r>
              </a:p>
              <a:p>
                <a:pPr algn="ctr"/>
                <a:r>
                  <a:rPr lang="en-US" sz="1600" b="1" i="1" dirty="0">
                    <a:solidFill>
                      <a:srgbClr val="FFFF00"/>
                    </a:solidFill>
                  </a:rPr>
                  <a:t>testing</a:t>
                </a:r>
              </a:p>
              <a:p>
                <a:pPr algn="ctr"/>
                <a:r>
                  <a:rPr lang="en-US" sz="1600" dirty="0"/>
                  <a:t>data</a:t>
                </a:r>
              </a:p>
            </p:txBody>
          </p:sp>
        </p:grp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17F9A9FC-9319-42CD-8FAC-6708B1BB7D11}"/>
                </a:ext>
              </a:extLst>
            </p:cNvPr>
            <p:cNvSpPr txBox="1"/>
            <p:nvPr/>
          </p:nvSpPr>
          <p:spPr>
            <a:xfrm>
              <a:off x="5283169" y="5544364"/>
              <a:ext cx="1611339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/>
                <a:t>Step 7:</a:t>
              </a:r>
            </a:p>
            <a:p>
              <a:pPr algn="ctr"/>
              <a:r>
                <a:rPr lang="en-US" sz="1600" dirty="0"/>
                <a:t>Evaluate</a:t>
              </a:r>
            </a:p>
            <a:p>
              <a:pPr algn="ctr"/>
              <a:r>
                <a:rPr lang="en-US" sz="1600" dirty="0"/>
                <a:t>best performing</a:t>
              </a:r>
            </a:p>
            <a:p>
              <a:pPr algn="ctr"/>
              <a:r>
                <a:rPr lang="en-US" sz="1600" dirty="0"/>
                <a:t>model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214BC541-7A39-434D-829D-071CC131B147}"/>
              </a:ext>
            </a:extLst>
          </p:cNvPr>
          <p:cNvGrpSpPr/>
          <p:nvPr/>
        </p:nvGrpSpPr>
        <p:grpSpPr>
          <a:xfrm>
            <a:off x="8047516" y="944516"/>
            <a:ext cx="2025643" cy="1610988"/>
            <a:chOff x="8047516" y="944516"/>
            <a:chExt cx="2025643" cy="1610988"/>
          </a:xfrm>
        </p:grpSpPr>
        <p:sp>
          <p:nvSpPr>
            <p:cNvPr id="45" name="Arrow: Right 44">
              <a:extLst>
                <a:ext uri="{FF2B5EF4-FFF2-40B4-BE49-F238E27FC236}">
                  <a16:creationId xmlns:a16="http://schemas.microsoft.com/office/drawing/2014/main" id="{14D26B62-28F3-4CB7-AD4C-B0C2DC01A409}"/>
                </a:ext>
              </a:extLst>
            </p:cNvPr>
            <p:cNvSpPr/>
            <p:nvPr/>
          </p:nvSpPr>
          <p:spPr>
            <a:xfrm rot="16200000">
              <a:off x="9281209" y="1976592"/>
              <a:ext cx="440900" cy="716923"/>
            </a:xfrm>
            <a:prstGeom prst="rightArrow">
              <a:avLst>
                <a:gd name="adj1" fmla="val 50000"/>
                <a:gd name="adj2" fmla="val 22983"/>
              </a:avLst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>
                <a:solidFill>
                  <a:schemeClr val="tx1"/>
                </a:solidFill>
              </a:endParaRPr>
            </a:p>
          </p:txBody>
        </p:sp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13A6F37E-6E40-431F-9C10-B916EF689558}"/>
                </a:ext>
              </a:extLst>
            </p:cNvPr>
            <p:cNvSpPr/>
            <p:nvPr/>
          </p:nvSpPr>
          <p:spPr>
            <a:xfrm>
              <a:off x="8930159" y="944516"/>
              <a:ext cx="1143000" cy="1160033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600" dirty="0"/>
                <a:t>Global &amp; local</a:t>
              </a:r>
            </a:p>
            <a:p>
              <a:pPr algn="ctr"/>
              <a:r>
                <a:rPr lang="en-US" sz="1600" dirty="0" err="1"/>
                <a:t>interpre-tation</a:t>
              </a:r>
              <a:endParaRPr lang="en-US" sz="1600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55A50AC9-BE70-4EF7-B4A3-2644D8C41433}"/>
                </a:ext>
              </a:extLst>
            </p:cNvPr>
            <p:cNvSpPr txBox="1"/>
            <p:nvPr/>
          </p:nvSpPr>
          <p:spPr>
            <a:xfrm>
              <a:off x="8047516" y="1377165"/>
              <a:ext cx="950901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/>
                <a:t>Step 8:</a:t>
              </a:r>
            </a:p>
            <a:p>
              <a:pPr algn="ctr"/>
              <a:r>
                <a:rPr lang="en-US" sz="1600" dirty="0"/>
                <a:t>Interpret</a:t>
              </a:r>
            </a:p>
            <a:p>
              <a:pPr algn="ctr"/>
              <a:r>
                <a:rPr lang="en-US" sz="1600" dirty="0"/>
                <a:t>model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0F3731DF-F341-42B1-9BC7-0A54AE03887C}"/>
              </a:ext>
            </a:extLst>
          </p:cNvPr>
          <p:cNvGrpSpPr/>
          <p:nvPr/>
        </p:nvGrpSpPr>
        <p:grpSpPr>
          <a:xfrm>
            <a:off x="7203986" y="3725944"/>
            <a:ext cx="2806408" cy="2672081"/>
            <a:chOff x="7203986" y="3725944"/>
            <a:chExt cx="2806408" cy="2672081"/>
          </a:xfrm>
        </p:grpSpPr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4431FD37-E01E-4AF8-A7E9-AA2732A18C15}"/>
                </a:ext>
              </a:extLst>
            </p:cNvPr>
            <p:cNvGrpSpPr/>
            <p:nvPr/>
          </p:nvGrpSpPr>
          <p:grpSpPr>
            <a:xfrm>
              <a:off x="7203986" y="3725944"/>
              <a:ext cx="2806408" cy="2672081"/>
              <a:chOff x="7203986" y="3725944"/>
              <a:chExt cx="2806408" cy="2672081"/>
            </a:xfrm>
          </p:grpSpPr>
          <p:sp>
            <p:nvSpPr>
              <p:cNvPr id="24" name="Rectangle: Rounded Corners 23">
                <a:extLst>
                  <a:ext uri="{FF2B5EF4-FFF2-40B4-BE49-F238E27FC236}">
                    <a16:creationId xmlns:a16="http://schemas.microsoft.com/office/drawing/2014/main" id="{B9FB8382-25E9-4C9E-8EBF-2CEC930869A7}"/>
                  </a:ext>
                </a:extLst>
              </p:cNvPr>
              <p:cNvSpPr/>
              <p:nvPr/>
            </p:nvSpPr>
            <p:spPr>
              <a:xfrm>
                <a:off x="8867394" y="5396667"/>
                <a:ext cx="1143000" cy="985050"/>
              </a:xfrm>
              <a:prstGeom prst="round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600" dirty="0"/>
                  <a:t>Predictions</a:t>
                </a:r>
              </a:p>
            </p:txBody>
          </p:sp>
          <p:sp>
            <p:nvSpPr>
              <p:cNvPr id="42" name="Arrow: Bent 41">
                <a:extLst>
                  <a:ext uri="{FF2B5EF4-FFF2-40B4-BE49-F238E27FC236}">
                    <a16:creationId xmlns:a16="http://schemas.microsoft.com/office/drawing/2014/main" id="{09F8FFF7-5A69-4DB8-8630-B3F36D2C9302}"/>
                  </a:ext>
                </a:extLst>
              </p:cNvPr>
              <p:cNvSpPr/>
              <p:nvPr/>
            </p:nvSpPr>
            <p:spPr>
              <a:xfrm flipV="1">
                <a:off x="7718823" y="3725944"/>
                <a:ext cx="1145473" cy="2497015"/>
              </a:xfrm>
              <a:prstGeom prst="bentArrow">
                <a:avLst>
                  <a:gd name="adj1" fmla="val 28092"/>
                  <a:gd name="adj2" fmla="val 30244"/>
                  <a:gd name="adj3" fmla="val 10048"/>
                  <a:gd name="adj4" fmla="val 62189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solidFill>
                    <a:schemeClr val="tx1"/>
                  </a:solidFill>
                </a:endParaRPr>
              </a:p>
            </p:txBody>
          </p:sp>
          <p:sp>
            <p:nvSpPr>
              <p:cNvPr id="25" name="Rectangle: Rounded Corners 24">
                <a:extLst>
                  <a:ext uri="{FF2B5EF4-FFF2-40B4-BE49-F238E27FC236}">
                    <a16:creationId xmlns:a16="http://schemas.microsoft.com/office/drawing/2014/main" id="{3CB976A3-1016-4C48-8C5B-F20886572D5A}"/>
                  </a:ext>
                </a:extLst>
              </p:cNvPr>
              <p:cNvSpPr/>
              <p:nvPr/>
            </p:nvSpPr>
            <p:spPr>
              <a:xfrm>
                <a:off x="7203986" y="5412975"/>
                <a:ext cx="1143000" cy="985050"/>
              </a:xfrm>
              <a:prstGeom prst="round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600" dirty="0"/>
                  <a:t>New data</a:t>
                </a:r>
              </a:p>
            </p:txBody>
          </p:sp>
        </p:grp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13770246-126C-4F9D-9E8B-5F7A347EACE2}"/>
                </a:ext>
              </a:extLst>
            </p:cNvPr>
            <p:cNvSpPr txBox="1"/>
            <p:nvPr/>
          </p:nvSpPr>
          <p:spPr>
            <a:xfrm>
              <a:off x="8143419" y="4786939"/>
              <a:ext cx="86914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>
                      <a:lumMod val="65000"/>
                    </a:schemeClr>
                  </a:solidFill>
                </a:rPr>
                <a:t>Step 9:</a:t>
              </a:r>
            </a:p>
            <a:p>
              <a:pPr algn="ctr"/>
              <a:r>
                <a:rPr lang="en-US" sz="1600" dirty="0">
                  <a:solidFill>
                    <a:schemeClr val="bg1">
                      <a:lumMod val="65000"/>
                    </a:schemeClr>
                  </a:solidFill>
                </a:rPr>
                <a:t>deploy</a:t>
              </a:r>
            </a:p>
            <a:p>
              <a:pPr algn="ctr"/>
              <a:r>
                <a:rPr lang="en-US" sz="1600" dirty="0">
                  <a:solidFill>
                    <a:schemeClr val="bg1">
                      <a:lumMod val="65000"/>
                    </a:schemeClr>
                  </a:solidFill>
                </a:rPr>
                <a:t>model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19485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48" grpId="0" animBg="1"/>
      <p:bldP spid="30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91851-1A03-400D-A305-EA3B4CA6C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Recap: limitations of ML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F17AAC-BCEF-40E3-826A-096198368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  <p:sp>
        <p:nvSpPr>
          <p:cNvPr id="10" name="Rectangle: Rounded Corners 5">
            <a:extLst>
              <a:ext uri="{FF2B5EF4-FFF2-40B4-BE49-F238E27FC236}">
                <a16:creationId xmlns:a16="http://schemas.microsoft.com/office/drawing/2014/main" id="{8B56FA50-5E6D-4C4E-85E6-759365DAF03C}"/>
              </a:ext>
            </a:extLst>
          </p:cNvPr>
          <p:cNvSpPr/>
          <p:nvPr/>
        </p:nvSpPr>
        <p:spPr>
          <a:xfrm>
            <a:off x="4347029" y="1140814"/>
            <a:ext cx="3200400" cy="1181472"/>
          </a:xfrm>
          <a:prstGeom prst="roundRect">
            <a:avLst/>
          </a:prstGeom>
          <a:solidFill>
            <a:srgbClr val="E2A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rIns="0" rtlCol="0" anchor="ctr"/>
          <a:lstStyle/>
          <a:p>
            <a:pPr marL="1662113"/>
            <a:r>
              <a:rPr lang="en-US" sz="2200" dirty="0"/>
              <a:t>High quality &amp; quantity of data</a:t>
            </a:r>
          </a:p>
        </p:txBody>
      </p:sp>
      <p:sp>
        <p:nvSpPr>
          <p:cNvPr id="9" name="Rectangle: Rounded Corners 5">
            <a:extLst>
              <a:ext uri="{FF2B5EF4-FFF2-40B4-BE49-F238E27FC236}">
                <a16:creationId xmlns:a16="http://schemas.microsoft.com/office/drawing/2014/main" id="{8B56FA50-5E6D-4C4E-85E6-759365DAF03C}"/>
              </a:ext>
            </a:extLst>
          </p:cNvPr>
          <p:cNvSpPr/>
          <p:nvPr/>
        </p:nvSpPr>
        <p:spPr>
          <a:xfrm>
            <a:off x="756698" y="1163183"/>
            <a:ext cx="3280006" cy="118147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rIns="0" rtlCol="0" anchor="ctr"/>
          <a:lstStyle/>
          <a:p>
            <a:pPr marL="1600200"/>
            <a:r>
              <a:rPr lang="en-US" sz="2200" dirty="0"/>
              <a:t>Specific model need for each task</a:t>
            </a:r>
          </a:p>
        </p:txBody>
      </p:sp>
      <p:sp>
        <p:nvSpPr>
          <p:cNvPr id="11" name="Rectangle: Rounded Corners 5">
            <a:extLst>
              <a:ext uri="{FF2B5EF4-FFF2-40B4-BE49-F238E27FC236}">
                <a16:creationId xmlns:a16="http://schemas.microsoft.com/office/drawing/2014/main" id="{8B56FA50-5E6D-4C4E-85E6-759365DAF03C}"/>
              </a:ext>
            </a:extLst>
          </p:cNvPr>
          <p:cNvSpPr/>
          <p:nvPr/>
        </p:nvSpPr>
        <p:spPr>
          <a:xfrm>
            <a:off x="750259" y="2585583"/>
            <a:ext cx="3280006" cy="118147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rIns="0" rtlCol="0" anchor="ctr"/>
          <a:lstStyle/>
          <a:p>
            <a:pPr marL="1600200"/>
            <a:r>
              <a:rPr lang="en-US" sz="2200" dirty="0"/>
              <a:t>Model tends not to be reusable</a:t>
            </a:r>
          </a:p>
        </p:txBody>
      </p:sp>
      <p:sp>
        <p:nvSpPr>
          <p:cNvPr id="12" name="Rectangle: Rounded Corners 5">
            <a:extLst>
              <a:ext uri="{FF2B5EF4-FFF2-40B4-BE49-F238E27FC236}">
                <a16:creationId xmlns:a16="http://schemas.microsoft.com/office/drawing/2014/main" id="{8B56FA50-5E6D-4C4E-85E6-759365DAF03C}"/>
              </a:ext>
            </a:extLst>
          </p:cNvPr>
          <p:cNvSpPr/>
          <p:nvPr/>
        </p:nvSpPr>
        <p:spPr>
          <a:xfrm>
            <a:off x="756696" y="5430383"/>
            <a:ext cx="3280006" cy="1181472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rIns="0" rtlCol="0" anchor="ctr"/>
          <a:lstStyle/>
          <a:p>
            <a:pPr marL="1600200"/>
            <a:r>
              <a:rPr lang="en-US" sz="2200" dirty="0"/>
              <a:t>Model can be hard to</a:t>
            </a:r>
          </a:p>
          <a:p>
            <a:pPr marL="1600200"/>
            <a:r>
              <a:rPr lang="en-US" sz="2200" dirty="0"/>
              <a:t>understand</a:t>
            </a:r>
          </a:p>
        </p:txBody>
      </p:sp>
      <p:sp>
        <p:nvSpPr>
          <p:cNvPr id="13" name="Rectangle: Rounded Corners 5">
            <a:extLst>
              <a:ext uri="{FF2B5EF4-FFF2-40B4-BE49-F238E27FC236}">
                <a16:creationId xmlns:a16="http://schemas.microsoft.com/office/drawing/2014/main" id="{8B56FA50-5E6D-4C4E-85E6-759365DAF03C}"/>
              </a:ext>
            </a:extLst>
          </p:cNvPr>
          <p:cNvSpPr/>
          <p:nvPr/>
        </p:nvSpPr>
        <p:spPr>
          <a:xfrm>
            <a:off x="750259" y="4007983"/>
            <a:ext cx="3280006" cy="1181472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rIns="0" rtlCol="0" anchor="ctr"/>
          <a:lstStyle/>
          <a:p>
            <a:pPr marL="1600200"/>
            <a:r>
              <a:rPr lang="en-US" sz="2200" dirty="0"/>
              <a:t>Correlation </a:t>
            </a:r>
            <a:r>
              <a:rPr lang="en-US" sz="2200" b="1" i="1" u="sng" dirty="0"/>
              <a:t>NOT</a:t>
            </a:r>
            <a:r>
              <a:rPr lang="en-US" sz="2200" dirty="0"/>
              <a:t> causation</a:t>
            </a:r>
          </a:p>
        </p:txBody>
      </p:sp>
      <p:sp>
        <p:nvSpPr>
          <p:cNvPr id="14" name="Rectangle: Rounded Corners 5">
            <a:extLst>
              <a:ext uri="{FF2B5EF4-FFF2-40B4-BE49-F238E27FC236}">
                <a16:creationId xmlns:a16="http://schemas.microsoft.com/office/drawing/2014/main" id="{8B56FA50-5E6D-4C4E-85E6-759365DAF03C}"/>
              </a:ext>
            </a:extLst>
          </p:cNvPr>
          <p:cNvSpPr/>
          <p:nvPr/>
        </p:nvSpPr>
        <p:spPr>
          <a:xfrm>
            <a:off x="4343400" y="2576519"/>
            <a:ext cx="3200400" cy="1181472"/>
          </a:xfrm>
          <a:prstGeom prst="roundRect">
            <a:avLst/>
          </a:prstGeom>
          <a:solidFill>
            <a:srgbClr val="E2A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rIns="0" rtlCol="0" anchor="ctr"/>
          <a:lstStyle/>
          <a:p>
            <a:pPr marL="1662113"/>
            <a:r>
              <a:rPr lang="en-US" sz="2200" dirty="0"/>
              <a:t>Supervised learning need labels</a:t>
            </a:r>
          </a:p>
        </p:txBody>
      </p:sp>
      <p:sp>
        <p:nvSpPr>
          <p:cNvPr id="15" name="Rectangle: Rounded Corners 5">
            <a:extLst>
              <a:ext uri="{FF2B5EF4-FFF2-40B4-BE49-F238E27FC236}">
                <a16:creationId xmlns:a16="http://schemas.microsoft.com/office/drawing/2014/main" id="{8B56FA50-5E6D-4C4E-85E6-759365DAF03C}"/>
              </a:ext>
            </a:extLst>
          </p:cNvPr>
          <p:cNvSpPr/>
          <p:nvPr/>
        </p:nvSpPr>
        <p:spPr>
          <a:xfrm>
            <a:off x="4343400" y="5447928"/>
            <a:ext cx="3200400" cy="1181472"/>
          </a:xfrm>
          <a:prstGeom prst="roundRect">
            <a:avLst/>
          </a:prstGeom>
          <a:solidFill>
            <a:srgbClr val="E2A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rIns="0" rtlCol="0" anchor="ctr"/>
          <a:lstStyle/>
          <a:p>
            <a:pPr marL="1662113"/>
            <a:r>
              <a:rPr lang="en-US" sz="2200" dirty="0"/>
              <a:t>Unknown bias in the data</a:t>
            </a:r>
          </a:p>
        </p:txBody>
      </p:sp>
      <p:sp>
        <p:nvSpPr>
          <p:cNvPr id="16" name="Rectangle: Rounded Corners 5">
            <a:extLst>
              <a:ext uri="{FF2B5EF4-FFF2-40B4-BE49-F238E27FC236}">
                <a16:creationId xmlns:a16="http://schemas.microsoft.com/office/drawing/2014/main" id="{8B56FA50-5E6D-4C4E-85E6-759365DAF03C}"/>
              </a:ext>
            </a:extLst>
          </p:cNvPr>
          <p:cNvSpPr/>
          <p:nvPr/>
        </p:nvSpPr>
        <p:spPr>
          <a:xfrm>
            <a:off x="4343400" y="4012224"/>
            <a:ext cx="3200400" cy="1181472"/>
          </a:xfrm>
          <a:prstGeom prst="roundRect">
            <a:avLst/>
          </a:prstGeom>
          <a:solidFill>
            <a:srgbClr val="E2A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rIns="0" rtlCol="0" anchor="ctr"/>
          <a:lstStyle/>
          <a:p>
            <a:pPr marL="1662113"/>
            <a:r>
              <a:rPr lang="en-US" sz="2200" dirty="0"/>
              <a:t>Hidden variables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465" y="1330036"/>
            <a:ext cx="1225867" cy="812803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5799" y="1295400"/>
            <a:ext cx="1480457" cy="910676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8118" y="2731863"/>
            <a:ext cx="1239214" cy="85827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5505" y="4122963"/>
            <a:ext cx="1188754" cy="94779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1574" y="5615940"/>
            <a:ext cx="1448886" cy="757373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28456" y="4102181"/>
            <a:ext cx="1447800" cy="980947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95799" y="5596696"/>
            <a:ext cx="1480457" cy="82790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85596" y="1127380"/>
            <a:ext cx="3596804" cy="553830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8113972" y="1234264"/>
            <a:ext cx="3321330" cy="5324535"/>
          </a:xfrm>
          <a:prstGeom prst="rect">
            <a:avLst/>
          </a:prstGeom>
          <a:solidFill>
            <a:srgbClr val="FEF037"/>
          </a:solidFill>
        </p:spPr>
        <p:txBody>
          <a:bodyPr wrap="square">
            <a:spAutoFit/>
          </a:bodyPr>
          <a:lstStyle/>
          <a:p>
            <a:pPr algn="ctr"/>
            <a:endParaRPr lang="en-US" sz="2000" dirty="0"/>
          </a:p>
          <a:p>
            <a:pPr algn="ctr"/>
            <a:r>
              <a:rPr lang="en-US" sz="2000" dirty="0"/>
              <a:t>“Here we see that </a:t>
            </a:r>
            <a:r>
              <a:rPr lang="en-US" sz="2000" b="1" dirty="0">
                <a:solidFill>
                  <a:srgbClr val="C00000"/>
                </a:solidFill>
              </a:rPr>
              <a:t>models, despite their reputation for impartiality, reflect goals and ideology…</a:t>
            </a:r>
            <a:r>
              <a:rPr lang="en-US" sz="2000" dirty="0"/>
              <a:t> </a:t>
            </a:r>
          </a:p>
          <a:p>
            <a:pPr algn="ctr"/>
            <a:endParaRPr lang="en-US" sz="2000" b="1" dirty="0">
              <a:solidFill>
                <a:srgbClr val="C00000"/>
              </a:solidFill>
            </a:endParaRPr>
          </a:p>
          <a:p>
            <a:pPr algn="ctr"/>
            <a:endParaRPr lang="en-US" sz="2000" b="1" dirty="0">
              <a:solidFill>
                <a:srgbClr val="C00000"/>
              </a:solidFill>
            </a:endParaRPr>
          </a:p>
          <a:p>
            <a:pPr algn="ctr"/>
            <a:r>
              <a:rPr lang="en-US" sz="2000" b="1" dirty="0">
                <a:solidFill>
                  <a:srgbClr val="C00000"/>
                </a:solidFill>
              </a:rPr>
              <a:t>Our own values and desires influence our choices</a:t>
            </a:r>
            <a:r>
              <a:rPr lang="en-US" sz="2000" dirty="0"/>
              <a:t>, from the data we choose to collect to the questions we ask. </a:t>
            </a:r>
          </a:p>
          <a:p>
            <a:pPr algn="ctr"/>
            <a:endParaRPr lang="en-US" sz="2000" b="1" dirty="0">
              <a:solidFill>
                <a:srgbClr val="C00000"/>
              </a:solidFill>
            </a:endParaRPr>
          </a:p>
          <a:p>
            <a:pPr algn="ctr"/>
            <a:endParaRPr lang="en-US" sz="2000" b="1" dirty="0">
              <a:solidFill>
                <a:srgbClr val="C00000"/>
              </a:solidFill>
            </a:endParaRPr>
          </a:p>
          <a:p>
            <a:pPr algn="ctr"/>
            <a:r>
              <a:rPr lang="en-US" sz="2000" b="1" dirty="0">
                <a:solidFill>
                  <a:srgbClr val="C00000"/>
                </a:solidFill>
              </a:rPr>
              <a:t>Models are opinions</a:t>
            </a:r>
            <a:r>
              <a:rPr lang="en-US" sz="2000" dirty="0"/>
              <a:t> embedded in mathematics.” </a:t>
            </a:r>
          </a:p>
          <a:p>
            <a:pPr algn="ctr"/>
            <a:endParaRPr lang="en-US" sz="2000" dirty="0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5DED7899-FF85-4AED-930D-633A2CC973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9339690"/>
              </p:ext>
            </p:extLst>
          </p:nvPr>
        </p:nvGraphicFramePr>
        <p:xfrm>
          <a:off x="4595947" y="2678155"/>
          <a:ext cx="1280160" cy="938984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738053">
                  <a:extLst>
                    <a:ext uri="{9D8B030D-6E8A-4147-A177-3AD203B41FA5}">
                      <a16:colId xmlns:a16="http://schemas.microsoft.com/office/drawing/2014/main" val="1150703005"/>
                    </a:ext>
                  </a:extLst>
                </a:gridCol>
                <a:gridCol w="542107">
                  <a:extLst>
                    <a:ext uri="{9D8B030D-6E8A-4147-A177-3AD203B41FA5}">
                      <a16:colId xmlns:a16="http://schemas.microsoft.com/office/drawing/2014/main" val="3292502431"/>
                    </a:ext>
                  </a:extLst>
                </a:gridCol>
              </a:tblGrid>
              <a:tr h="234746"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r>
                        <a:rPr lang="en-US" sz="1200" dirty="0"/>
                        <a:t>Instance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r>
                        <a:rPr lang="en-US" sz="1200" dirty="0"/>
                        <a:t>Label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7152790"/>
                  </a:ext>
                </a:extLst>
              </a:tr>
              <a:tr h="234746"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r>
                        <a:rPr lang="en-US" sz="1200" dirty="0"/>
                        <a:t>Gene2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r>
                        <a:rPr lang="en-US" sz="1200" dirty="0"/>
                        <a:t>SM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5448205"/>
                  </a:ext>
                </a:extLst>
              </a:tr>
              <a:tr h="234746"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r>
                        <a:rPr lang="en-US" sz="1200" dirty="0"/>
                        <a:t>Gene1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r>
                        <a:rPr lang="en-US" sz="1200" dirty="0"/>
                        <a:t>GM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7276076"/>
                  </a:ext>
                </a:extLst>
              </a:tr>
              <a:tr h="234746"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r>
                        <a:rPr lang="en-US" sz="12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1985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20217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9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3" grpId="0" uiExpand="1" build="p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E4571-8156-4ADB-800B-EEE3AFA42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your path forward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7F7D66-FB75-47A9-9F1A-360E9A3A45E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Start with: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Excellent books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442911-7681-4F2C-BFD5-252BDF7FB5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43600" y="1143000"/>
            <a:ext cx="5384800" cy="5349874"/>
          </a:xfrm>
        </p:spPr>
        <p:txBody>
          <a:bodyPr/>
          <a:lstStyle/>
          <a:p>
            <a:r>
              <a:rPr lang="en-US" dirty="0"/>
              <a:t>Online courses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Blogs</a:t>
            </a:r>
          </a:p>
          <a:p>
            <a:pPr lvl="1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039080-C50A-4FF6-BB6D-8DC99C8B47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1538" y="5294440"/>
            <a:ext cx="2866039" cy="127463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3462" y="4490136"/>
            <a:ext cx="2078938" cy="207893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4027" y="4419600"/>
            <a:ext cx="3343373" cy="2438400"/>
          </a:xfrm>
          <a:prstGeom prst="rect">
            <a:avLst/>
          </a:prstGeom>
        </p:spPr>
      </p:pic>
      <p:pic>
        <p:nvPicPr>
          <p:cNvPr id="7" name="Picture 6" descr="A close up of a frog&#10;&#10;Description automatically generated">
            <a:extLst>
              <a:ext uri="{FF2B5EF4-FFF2-40B4-BE49-F238E27FC236}">
                <a16:creationId xmlns:a16="http://schemas.microsoft.com/office/drawing/2014/main" id="{21F843FC-C5C0-4FB6-86F2-CBE247302F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969" y="3886199"/>
            <a:ext cx="2277921" cy="298341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D1A9AF8-A143-4BBA-9347-4C6406BB66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71538" y="1716401"/>
            <a:ext cx="3131924" cy="254261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81960" y="2535685"/>
            <a:ext cx="2800440" cy="1498970"/>
          </a:xfrm>
          <a:prstGeom prst="rect">
            <a:avLst/>
          </a:prstGeom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6E9AEAAF-3998-4684-B415-915FFDF37D7E}"/>
              </a:ext>
            </a:extLst>
          </p:cNvPr>
          <p:cNvSpPr/>
          <p:nvPr/>
        </p:nvSpPr>
        <p:spPr>
          <a:xfrm>
            <a:off x="3048000" y="1295400"/>
            <a:ext cx="1910582" cy="1752600"/>
          </a:xfrm>
          <a:prstGeom prst="roundRect">
            <a:avLst/>
          </a:prstGeom>
          <a:solidFill>
            <a:srgbClr val="FFFF00"/>
          </a:solidFill>
          <a:ln>
            <a:noFill/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Step 1:</a:t>
            </a:r>
          </a:p>
          <a:p>
            <a:pPr algn="ctr"/>
            <a:r>
              <a:rPr lang="en-US" sz="2800" dirty="0">
                <a:solidFill>
                  <a:schemeClr val="tx1"/>
                </a:solidFill>
              </a:rPr>
              <a:t>What is the question?</a:t>
            </a:r>
          </a:p>
        </p:txBody>
      </p:sp>
    </p:spTree>
    <p:extLst>
      <p:ext uri="{BB962C8B-B14F-4D97-AF65-F5344CB8AC3E}">
        <p14:creationId xmlns:p14="http://schemas.microsoft.com/office/powerpoint/2010/main" val="764106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build="p"/>
      <p:bldP spid="14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F329A-3DF0-4660-B6C3-F45E0ECA97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200" y="2560639"/>
            <a:ext cx="10972800" cy="715962"/>
          </a:xfrm>
          <a:noFill/>
        </p:spPr>
        <p:txBody>
          <a:bodyPr/>
          <a:lstStyle/>
          <a:p>
            <a:r>
              <a:rPr lang="en-US" dirty="0">
                <a:solidFill>
                  <a:srgbClr val="66CCFF"/>
                </a:solidFill>
              </a:rPr>
              <a:t>Thanks for coming…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4C2CE1-C779-4F70-A346-302727625F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11200" y="3429000"/>
            <a:ext cx="6527800" cy="990601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Please stay if you have any question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993117-1B59-415D-86D0-1096E75D3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38524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1D9A52-1A64-BDB1-AA5A-08DB8245EB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8A88AA-172C-F573-8EEF-EE40AD6360E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2CDE45-A6D1-7D07-A940-E19F6E3F473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370594-B435-74D3-3B89-4471649F7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976999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D6360-169D-4028-B931-A7A929F41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2A8A52-C7AA-476C-B48D-5B6945BF4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DD7DACCC-7BC8-4980-85A2-A6879A5F43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2422" y="4304042"/>
            <a:ext cx="5048955" cy="5906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84F987BC-3A26-4F7D-AB15-1303C42D9A30}"/>
              </a:ext>
            </a:extLst>
          </p:cNvPr>
          <p:cNvSpPr/>
          <p:nvPr/>
        </p:nvSpPr>
        <p:spPr>
          <a:xfrm>
            <a:off x="809978" y="4749221"/>
            <a:ext cx="2153587" cy="1538965"/>
          </a:xfrm>
          <a:prstGeom prst="wedgeRoundRectCallout">
            <a:avLst>
              <a:gd name="adj1" fmla="val 103093"/>
              <a:gd name="adj2" fmla="val -65950"/>
              <a:gd name="adj3" fmla="val 16667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Ask directly or use the chat function to raise questions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46100A3-E0D1-4DB1-91CA-B218A07BE09D}"/>
              </a:ext>
            </a:extLst>
          </p:cNvPr>
          <p:cNvSpPr txBox="1"/>
          <p:nvPr/>
        </p:nvSpPr>
        <p:spPr>
          <a:xfrm>
            <a:off x="6019800" y="1133376"/>
            <a:ext cx="5562600" cy="236988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2000" b="1" dirty="0">
                <a:effectLst/>
              </a:rPr>
              <a:t>Code of conduct - behaviors that will not be tolerated:</a:t>
            </a:r>
            <a:endParaRPr lang="en-US" sz="2000" b="1" dirty="0"/>
          </a:p>
          <a:p>
            <a:pPr marL="457200" indent="-279400">
              <a:buFont typeface="Arial" panose="020B0604020202020204" pitchFamily="34" charset="0"/>
              <a:buChar char="•"/>
            </a:pPr>
            <a:r>
              <a:rPr lang="en-US" dirty="0"/>
              <a:t>Any form of d</a:t>
            </a:r>
            <a:r>
              <a:rPr lang="en-US" dirty="0">
                <a:effectLst/>
              </a:rPr>
              <a:t>iscrimination, e.g., based on gender, race, sexual orientation, age, or others.</a:t>
            </a:r>
          </a:p>
          <a:p>
            <a:pPr marL="457200" indent="-279400">
              <a:buFont typeface="Arial" panose="020B0604020202020204" pitchFamily="34" charset="0"/>
              <a:buChar char="•"/>
            </a:pPr>
            <a:r>
              <a:rPr lang="en-US" dirty="0"/>
              <a:t>Any form of</a:t>
            </a:r>
            <a:r>
              <a:rPr lang="en-US" dirty="0">
                <a:effectLst/>
              </a:rPr>
              <a:t> harassment, e.g., sexual, verbal, bullying or others </a:t>
            </a:r>
          </a:p>
          <a:p>
            <a:pPr marL="457200" indent="-279400">
              <a:buFont typeface="Arial" panose="020B0604020202020204" pitchFamily="34" charset="0"/>
              <a:buChar char="•"/>
            </a:pPr>
            <a:r>
              <a:rPr lang="en-US" dirty="0">
                <a:effectLst/>
              </a:rPr>
              <a:t>Offensive language or behavior</a:t>
            </a:r>
          </a:p>
          <a:p>
            <a:pPr marL="457200" indent="-279400">
              <a:buFont typeface="Arial" panose="020B0604020202020204" pitchFamily="34" charset="0"/>
              <a:buChar char="•"/>
            </a:pPr>
            <a:r>
              <a:rPr lang="en-US" dirty="0"/>
              <a:t>D</a:t>
            </a:r>
            <a:r>
              <a:rPr lang="en-US" dirty="0">
                <a:effectLst/>
              </a:rPr>
              <a:t>eliberate intimidation, sustained disruption.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4E3AF94-6E6F-4EC1-8A75-73C99EEF970B}"/>
              </a:ext>
            </a:extLst>
          </p:cNvPr>
          <p:cNvSpPr txBox="1"/>
          <p:nvPr/>
        </p:nvSpPr>
        <p:spPr>
          <a:xfrm>
            <a:off x="609600" y="1133376"/>
            <a:ext cx="5181600" cy="233910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2000" b="1" dirty="0"/>
              <a:t>Resource for today’s workshop</a:t>
            </a:r>
            <a:r>
              <a:rPr lang="en-US" sz="2000" b="1" dirty="0">
                <a:effectLst/>
              </a:rPr>
              <a:t>:</a:t>
            </a:r>
            <a:endParaRPr lang="en-US" sz="2000" b="1" dirty="0"/>
          </a:p>
          <a:p>
            <a:pPr marL="457200" indent="-279400">
              <a:buFont typeface="Arial" panose="020B0604020202020204" pitchFamily="34" charset="0"/>
              <a:buChar char="•"/>
            </a:pPr>
            <a:r>
              <a:rPr lang="en-US" dirty="0"/>
              <a:t>Instruction</a:t>
            </a:r>
          </a:p>
          <a:p>
            <a:pPr marL="457200" indent="-279400">
              <a:buFont typeface="Arial" panose="020B0604020202020204" pitchFamily="34" charset="0"/>
              <a:buChar char="•"/>
            </a:pPr>
            <a:r>
              <a:rPr lang="en-US" dirty="0"/>
              <a:t>The pre-workshop Jupyter notebook</a:t>
            </a:r>
          </a:p>
          <a:p>
            <a:pPr marL="457200" indent="-279400">
              <a:buFont typeface="Arial" panose="020B0604020202020204" pitchFamily="34" charset="0"/>
              <a:buChar char="•"/>
            </a:pPr>
            <a:r>
              <a:rPr lang="en-US" dirty="0">
                <a:effectLst/>
              </a:rPr>
              <a:t>The workshop Jupyter notebook and dataset</a:t>
            </a:r>
          </a:p>
          <a:p>
            <a:pPr marL="457200" indent="-279400">
              <a:buFont typeface="Arial" panose="020B0604020202020204" pitchFamily="34" charset="0"/>
              <a:buChar char="•"/>
            </a:pPr>
            <a:r>
              <a:rPr lang="en-US" dirty="0"/>
              <a:t>This PowerPoint</a:t>
            </a:r>
          </a:p>
          <a:p>
            <a:pPr marL="457200" indent="-279400">
              <a:buFont typeface="Arial" panose="020B0604020202020204" pitchFamily="34" charset="0"/>
              <a:buChar char="•"/>
            </a:pPr>
            <a:endParaRPr lang="en-US" dirty="0">
              <a:hlinkClick r:id="rId3"/>
            </a:endParaRPr>
          </a:p>
          <a:p>
            <a:pPr marL="457200" indent="-279400">
              <a:buFont typeface="Arial" panose="020B0604020202020204" pitchFamily="34" charset="0"/>
              <a:buChar char="•"/>
            </a:pPr>
            <a:endParaRPr lang="en-US" dirty="0">
              <a:hlinkClick r:id="rId3"/>
            </a:endParaRPr>
          </a:p>
          <a:p>
            <a:r>
              <a:rPr lang="en-US" dirty="0">
                <a:hlinkClick r:id="rId3"/>
              </a:rPr>
              <a:t>https://github.com/ShiuLab/ML_workshop</a:t>
            </a:r>
            <a:r>
              <a:rPr lang="en-US" dirty="0"/>
              <a:t> </a:t>
            </a:r>
          </a:p>
        </p:txBody>
      </p:sp>
      <p:sp>
        <p:nvSpPr>
          <p:cNvPr id="14" name="Speech Bubble: Rectangle with Corners Rounded 13">
            <a:extLst>
              <a:ext uri="{FF2B5EF4-FFF2-40B4-BE49-F238E27FC236}">
                <a16:creationId xmlns:a16="http://schemas.microsoft.com/office/drawing/2014/main" id="{11208CEE-D74D-4C68-97CF-89CD97B9498A}"/>
              </a:ext>
            </a:extLst>
          </p:cNvPr>
          <p:cNvSpPr/>
          <p:nvPr/>
        </p:nvSpPr>
        <p:spPr>
          <a:xfrm>
            <a:off x="8610600" y="4419600"/>
            <a:ext cx="2153587" cy="1538965"/>
          </a:xfrm>
          <a:prstGeom prst="wedgeRoundRectCallout">
            <a:avLst>
              <a:gd name="adj1" fmla="val -83846"/>
              <a:gd name="adj2" fmla="val -37067"/>
              <a:gd name="adj3" fmla="val 16667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All those online will be in one group.</a:t>
            </a:r>
          </a:p>
        </p:txBody>
      </p:sp>
    </p:spTree>
    <p:extLst>
      <p:ext uri="{BB962C8B-B14F-4D97-AF65-F5344CB8AC3E}">
        <p14:creationId xmlns:p14="http://schemas.microsoft.com/office/powerpoint/2010/main" val="555192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3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A74F89-6A40-4093-A3D6-9AB034A5A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4: Feature engineering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F989CC-E61E-4970-9598-9622CD2C5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FC57F23-5477-4B19-8A49-9C3D80F2BD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3552608"/>
            <a:ext cx="10903507" cy="2848192"/>
          </a:xfrm>
          <a:prstGeom prst="rect">
            <a:avLst/>
          </a:prstGeom>
        </p:spPr>
      </p:pic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17BE53A4-3319-4662-B597-0F7752F3A40D}"/>
              </a:ext>
            </a:extLst>
          </p:cNvPr>
          <p:cNvSpPr/>
          <p:nvPr/>
        </p:nvSpPr>
        <p:spPr>
          <a:xfrm>
            <a:off x="609600" y="2476985"/>
            <a:ext cx="1591965" cy="762001"/>
          </a:xfrm>
          <a:prstGeom prst="wedgeRoundRectCallout">
            <a:avLst>
              <a:gd name="adj1" fmla="val 11425"/>
              <a:gd name="adj2" fmla="val 97546"/>
              <a:gd name="adj3" fmla="val 16667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Labels (y)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4FDAD70-4BDE-4882-92C6-9293AFF82544}"/>
              </a:ext>
            </a:extLst>
          </p:cNvPr>
          <p:cNvGrpSpPr/>
          <p:nvPr/>
        </p:nvGrpSpPr>
        <p:grpSpPr>
          <a:xfrm>
            <a:off x="2095407" y="2476984"/>
            <a:ext cx="9601200" cy="1577383"/>
            <a:chOff x="2095407" y="1242017"/>
            <a:chExt cx="9601200" cy="1577383"/>
          </a:xfrm>
        </p:grpSpPr>
        <p:sp>
          <p:nvSpPr>
            <p:cNvPr id="9" name="Speech Bubble: Rectangle with Corners Rounded 8">
              <a:extLst>
                <a:ext uri="{FF2B5EF4-FFF2-40B4-BE49-F238E27FC236}">
                  <a16:creationId xmlns:a16="http://schemas.microsoft.com/office/drawing/2014/main" id="{9D80B48E-6DFA-457B-A073-24EE336BAAF4}"/>
                </a:ext>
              </a:extLst>
            </p:cNvPr>
            <p:cNvSpPr/>
            <p:nvPr/>
          </p:nvSpPr>
          <p:spPr>
            <a:xfrm>
              <a:off x="2590800" y="1242017"/>
              <a:ext cx="2057400" cy="762001"/>
            </a:xfrm>
            <a:prstGeom prst="wedgeRoundRectCallout">
              <a:avLst>
                <a:gd name="adj1" fmla="val 11425"/>
                <a:gd name="adj2" fmla="val 97546"/>
                <a:gd name="adj3" fmla="val 16667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Features (X)</a:t>
              </a: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6E000E46-9336-4307-BFA9-CBF8D8424356}"/>
                </a:ext>
              </a:extLst>
            </p:cNvPr>
            <p:cNvSpPr/>
            <p:nvPr/>
          </p:nvSpPr>
          <p:spPr>
            <a:xfrm>
              <a:off x="2095407" y="2317640"/>
              <a:ext cx="9601200" cy="501760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rgbClr val="C0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87EA8C4E-7630-4AAA-8427-CB0F8CF567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142999"/>
            <a:ext cx="10972800" cy="5349875"/>
          </a:xfrm>
        </p:spPr>
        <p:txBody>
          <a:bodyPr/>
          <a:lstStyle/>
          <a:p>
            <a:r>
              <a:rPr lang="en-US" dirty="0"/>
              <a:t>4.2 Data imbalance</a:t>
            </a:r>
          </a:p>
          <a:p>
            <a:pPr lvl="1"/>
            <a:r>
              <a:rPr lang="en-US" dirty="0"/>
              <a:t>When we separating labels and features…</a:t>
            </a:r>
          </a:p>
        </p:txBody>
      </p:sp>
    </p:spTree>
    <p:extLst>
      <p:ext uri="{BB962C8B-B14F-4D97-AF65-F5344CB8AC3E}">
        <p14:creationId xmlns:p14="http://schemas.microsoft.com/office/powerpoint/2010/main" val="3324309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9A3AB9-49A1-4643-AEFA-C85C84E57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of this workshop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220BB4-C860-431E-A232-A69FF4730F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142999"/>
            <a:ext cx="10972800" cy="5349875"/>
          </a:xfrm>
        </p:spPr>
        <p:txBody>
          <a:bodyPr/>
          <a:lstStyle/>
          <a:p>
            <a:r>
              <a:rPr lang="en-US" dirty="0"/>
              <a:t>At the end of this, you should be able to: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0DB861-DFDC-4140-8B26-EC6EBBC60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6" name="Rounded Rectangle 4">
            <a:extLst>
              <a:ext uri="{FF2B5EF4-FFF2-40B4-BE49-F238E27FC236}">
                <a16:creationId xmlns:a16="http://schemas.microsoft.com/office/drawing/2014/main" id="{4B3218E1-BBB3-4AB7-9285-BA79C59AE8F7}"/>
              </a:ext>
            </a:extLst>
          </p:cNvPr>
          <p:cNvSpPr/>
          <p:nvPr/>
        </p:nvSpPr>
        <p:spPr>
          <a:xfrm>
            <a:off x="2819400" y="1784385"/>
            <a:ext cx="3200400" cy="2282455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Define ML and basic ML terminology  </a:t>
            </a:r>
          </a:p>
        </p:txBody>
      </p:sp>
      <p:sp>
        <p:nvSpPr>
          <p:cNvPr id="8" name="Rounded Rectangle 49">
            <a:extLst>
              <a:ext uri="{FF2B5EF4-FFF2-40B4-BE49-F238E27FC236}">
                <a16:creationId xmlns:a16="http://schemas.microsoft.com/office/drawing/2014/main" id="{A51FACF2-D60F-49A5-9218-93E7CEB9DF05}"/>
              </a:ext>
            </a:extLst>
          </p:cNvPr>
          <p:cNvSpPr/>
          <p:nvPr/>
        </p:nvSpPr>
        <p:spPr>
          <a:xfrm>
            <a:off x="6477000" y="1794741"/>
            <a:ext cx="3200400" cy="2282455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Follow the example in this workshop to solve your own problems</a:t>
            </a:r>
          </a:p>
        </p:txBody>
      </p:sp>
      <p:sp>
        <p:nvSpPr>
          <p:cNvPr id="9" name="Rounded Rectangle 49">
            <a:extLst>
              <a:ext uri="{FF2B5EF4-FFF2-40B4-BE49-F238E27FC236}">
                <a16:creationId xmlns:a16="http://schemas.microsoft.com/office/drawing/2014/main" id="{82CDBE84-5841-4244-AE42-D79BCBCA5F55}"/>
              </a:ext>
            </a:extLst>
          </p:cNvPr>
          <p:cNvSpPr/>
          <p:nvPr/>
        </p:nvSpPr>
        <p:spPr>
          <a:xfrm>
            <a:off x="2813880" y="4226329"/>
            <a:ext cx="3200400" cy="2282455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Describe how a model can be evaluated with a performance measure </a:t>
            </a:r>
          </a:p>
        </p:txBody>
      </p:sp>
      <p:sp>
        <p:nvSpPr>
          <p:cNvPr id="13" name="Rounded Rectangle 48">
            <a:extLst>
              <a:ext uri="{FF2B5EF4-FFF2-40B4-BE49-F238E27FC236}">
                <a16:creationId xmlns:a16="http://schemas.microsoft.com/office/drawing/2014/main" id="{4B48C7CD-B1E4-4947-9EEF-A1364C754188}"/>
              </a:ext>
            </a:extLst>
          </p:cNvPr>
          <p:cNvSpPr/>
          <p:nvPr/>
        </p:nvSpPr>
        <p:spPr>
          <a:xfrm>
            <a:off x="6477000" y="4226329"/>
            <a:ext cx="3200400" cy="2282455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Explain to others what the major limitations of ML are</a:t>
            </a:r>
          </a:p>
        </p:txBody>
      </p:sp>
    </p:spTree>
    <p:extLst>
      <p:ext uri="{BB962C8B-B14F-4D97-AF65-F5344CB8AC3E}">
        <p14:creationId xmlns:p14="http://schemas.microsoft.com/office/powerpoint/2010/main" val="3197944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6D15A1-21DB-4175-8636-A7279DBBD698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2">
              <a:lumMod val="40000"/>
              <a:lumOff val="60000"/>
            </a:schemeClr>
          </a:solidFill>
        </p:spPr>
        <p:txBody>
          <a:bodyPr/>
          <a:lstStyle/>
          <a:p>
            <a:r>
              <a:rPr lang="en-US" dirty="0"/>
              <a:t>Workshop outline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56CDB6-0F69-4C19-923F-91753DA3E6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5A98BD0-2C9C-40E5-981C-A8DE8FB17D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1620804"/>
              </p:ext>
            </p:extLst>
          </p:nvPr>
        </p:nvGraphicFramePr>
        <p:xfrm>
          <a:off x="609600" y="1093667"/>
          <a:ext cx="10972800" cy="5661199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2133600">
                  <a:extLst>
                    <a:ext uri="{9D8B030D-6E8A-4147-A177-3AD203B41FA5}">
                      <a16:colId xmlns:a16="http://schemas.microsoft.com/office/drawing/2014/main" val="2770191634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109803802"/>
                    </a:ext>
                  </a:extLst>
                </a:gridCol>
                <a:gridCol w="7467600">
                  <a:extLst>
                    <a:ext uri="{9D8B030D-6E8A-4147-A177-3AD203B41FA5}">
                      <a16:colId xmlns:a16="http://schemas.microsoft.com/office/drawing/2014/main" val="4097923606"/>
                    </a:ext>
                  </a:extLst>
                </a:gridCol>
              </a:tblGrid>
              <a:tr h="325671">
                <a:tc>
                  <a:txBody>
                    <a:bodyPr/>
                    <a:lstStyle/>
                    <a:p>
                      <a:r>
                        <a:rPr lang="en-US" sz="2400" dirty="0"/>
                        <a:t>Components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Duration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Details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79544437"/>
                  </a:ext>
                </a:extLst>
              </a:tr>
              <a:tr h="368127">
                <a:tc>
                  <a:txBody>
                    <a:bodyPr/>
                    <a:lstStyle/>
                    <a:p>
                      <a:r>
                        <a:rPr lang="en-US" sz="2000" b="1" i="1" dirty="0"/>
                        <a:t>Introduction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10 min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2000" dirty="0"/>
                        <a:t>What is machine learning (ML) and why?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6040037"/>
                  </a:ext>
                </a:extLst>
              </a:tr>
              <a:tr h="368127">
                <a:tc>
                  <a:txBody>
                    <a:bodyPr/>
                    <a:lstStyle/>
                    <a:p>
                      <a:r>
                        <a:rPr lang="en-US" sz="2000" b="1" i="1" dirty="0"/>
                        <a:t>Part A review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10 min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2000" dirty="0"/>
                        <a:t>ML workflow revisited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02685321"/>
                  </a:ext>
                </a:extLst>
              </a:tr>
              <a:tr h="368127">
                <a:tc>
                  <a:txBody>
                    <a:bodyPr/>
                    <a:lstStyle/>
                    <a:p>
                      <a:r>
                        <a:rPr lang="en-US" sz="2000" b="1" i="1" dirty="0"/>
                        <a:t>Step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10 min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2000" dirty="0"/>
                        <a:t>Define ML problem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20817637"/>
                  </a:ext>
                </a:extLst>
              </a:tr>
              <a:tr h="449119">
                <a:tc>
                  <a:txBody>
                    <a:bodyPr/>
                    <a:lstStyle/>
                    <a:p>
                      <a:r>
                        <a:rPr lang="en-US" sz="2000" b="1" i="1" dirty="0"/>
                        <a:t>Step 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15 min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2000" dirty="0"/>
                        <a:t>Conduct exploratory data analysis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42167394"/>
                  </a:ext>
                </a:extLst>
              </a:tr>
              <a:tr h="368127">
                <a:tc>
                  <a:txBody>
                    <a:bodyPr/>
                    <a:lstStyle/>
                    <a:p>
                      <a:r>
                        <a:rPr lang="en-US" sz="2000" b="1" i="1" dirty="0"/>
                        <a:t>Step 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10 min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2000" dirty="0"/>
                        <a:t>Split training/testing data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48197965"/>
                  </a:ext>
                </a:extLst>
              </a:tr>
              <a:tr h="368127">
                <a:tc>
                  <a:txBody>
                    <a:bodyPr/>
                    <a:lstStyle/>
                    <a:p>
                      <a:r>
                        <a:rPr lang="en-US" sz="2000" b="1" i="1" dirty="0"/>
                        <a:t>Break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5 min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sz="2000" dirty="0"/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4260904"/>
                  </a:ext>
                </a:extLst>
              </a:tr>
              <a:tr h="368127">
                <a:tc>
                  <a:txBody>
                    <a:bodyPr/>
                    <a:lstStyle/>
                    <a:p>
                      <a:r>
                        <a:rPr lang="en-US" sz="2000" b="1" i="1" dirty="0"/>
                        <a:t>Step 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20 min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2000" dirty="0"/>
                        <a:t>Engineer features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92382097"/>
                  </a:ext>
                </a:extLst>
              </a:tr>
              <a:tr h="368127">
                <a:tc>
                  <a:txBody>
                    <a:bodyPr/>
                    <a:lstStyle/>
                    <a:p>
                      <a:r>
                        <a:rPr lang="en-US" sz="2000" b="1" i="1" dirty="0"/>
                        <a:t>Step 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20 min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2000" dirty="0"/>
                        <a:t>Select model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2354616"/>
                  </a:ext>
                </a:extLst>
              </a:tr>
              <a:tr h="368127">
                <a:tc>
                  <a:txBody>
                    <a:bodyPr/>
                    <a:lstStyle/>
                    <a:p>
                      <a:r>
                        <a:rPr lang="en-US" sz="2000" b="1" i="1" dirty="0"/>
                        <a:t>Step 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20 min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2000" dirty="0"/>
                        <a:t>Repeat 2~5 to get the optimal model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45835349"/>
                  </a:ext>
                </a:extLst>
              </a:tr>
              <a:tr h="368127">
                <a:tc>
                  <a:txBody>
                    <a:bodyPr/>
                    <a:lstStyle/>
                    <a:p>
                      <a:r>
                        <a:rPr lang="en-US" sz="2000" b="1" i="1" dirty="0"/>
                        <a:t>Break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5 min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sz="2000" dirty="0"/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4239288"/>
                  </a:ext>
                </a:extLst>
              </a:tr>
              <a:tr h="368127">
                <a:tc>
                  <a:txBody>
                    <a:bodyPr/>
                    <a:lstStyle/>
                    <a:p>
                      <a:r>
                        <a:rPr lang="en-US" sz="2000" b="1" i="1" dirty="0"/>
                        <a:t>Step 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20 min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2000" dirty="0"/>
                        <a:t>Evaluate model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12925592"/>
                  </a:ext>
                </a:extLst>
              </a:tr>
              <a:tr h="368127">
                <a:tc>
                  <a:txBody>
                    <a:bodyPr/>
                    <a:lstStyle/>
                    <a:p>
                      <a:r>
                        <a:rPr lang="en-US" sz="2000" b="1" i="1" dirty="0"/>
                        <a:t>Step 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20 min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2000" dirty="0"/>
                        <a:t>Interpret model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29976785"/>
                  </a:ext>
                </a:extLst>
              </a:tr>
              <a:tr h="368127">
                <a:tc>
                  <a:txBody>
                    <a:bodyPr/>
                    <a:lstStyle/>
                    <a:p>
                      <a:r>
                        <a:rPr lang="en-US" sz="2000" b="1" i="1" dirty="0"/>
                        <a:t>Wrap-up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10 min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2000" dirty="0"/>
                        <a:t>What we have done today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445397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392073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ADDDD-2680-4946-A84E-8D02615AC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Intro: why is ML &amp; why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F7BAF96B-2C57-4A3E-B834-5AB044BE41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6311" y="623889"/>
            <a:ext cx="5036366" cy="5959473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17D21F55-93F7-49EB-B31E-6339B74E7AB3}"/>
              </a:ext>
            </a:extLst>
          </p:cNvPr>
          <p:cNvSpPr/>
          <p:nvPr/>
        </p:nvSpPr>
        <p:spPr>
          <a:xfrm>
            <a:off x="7235260" y="2240869"/>
            <a:ext cx="3398505" cy="3522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932ED9C-A55D-4211-8C65-FD4B47560C30}"/>
              </a:ext>
            </a:extLst>
          </p:cNvPr>
          <p:cNvGrpSpPr/>
          <p:nvPr/>
        </p:nvGrpSpPr>
        <p:grpSpPr>
          <a:xfrm>
            <a:off x="7953095" y="1226817"/>
            <a:ext cx="3806344" cy="2565969"/>
            <a:chOff x="7726606" y="980430"/>
            <a:chExt cx="4096532" cy="2732165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E9B2A9F9-BD51-4876-851D-E0830DAF324E}"/>
                </a:ext>
              </a:extLst>
            </p:cNvPr>
            <p:cNvSpPr/>
            <p:nvPr/>
          </p:nvSpPr>
          <p:spPr>
            <a:xfrm>
              <a:off x="7726606" y="980430"/>
              <a:ext cx="4096532" cy="9905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5A575DF-1F72-4423-B909-4E794F3D1B4E}"/>
                </a:ext>
              </a:extLst>
            </p:cNvPr>
            <p:cNvSpPr/>
            <p:nvPr/>
          </p:nvSpPr>
          <p:spPr>
            <a:xfrm>
              <a:off x="10588589" y="1453085"/>
              <a:ext cx="462369" cy="9905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19C527FC-64CD-467D-8D33-D8764C78AB5F}"/>
                </a:ext>
              </a:extLst>
            </p:cNvPr>
            <p:cNvSpPr/>
            <p:nvPr/>
          </p:nvSpPr>
          <p:spPr>
            <a:xfrm>
              <a:off x="9645599" y="2976450"/>
              <a:ext cx="1174801" cy="7361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0C60D3C5-9E89-434D-97C8-8FC8DF637CA5}"/>
                </a:ext>
              </a:extLst>
            </p:cNvPr>
            <p:cNvSpPr/>
            <p:nvPr/>
          </p:nvSpPr>
          <p:spPr>
            <a:xfrm>
              <a:off x="9728776" y="3205053"/>
              <a:ext cx="405402" cy="33824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7" name="Rectangle 36">
            <a:extLst>
              <a:ext uri="{FF2B5EF4-FFF2-40B4-BE49-F238E27FC236}">
                <a16:creationId xmlns:a16="http://schemas.microsoft.com/office/drawing/2014/main" id="{90363D94-280E-4095-87EA-DBCE2FBA557C}"/>
              </a:ext>
            </a:extLst>
          </p:cNvPr>
          <p:cNvSpPr/>
          <p:nvPr/>
        </p:nvSpPr>
        <p:spPr>
          <a:xfrm>
            <a:off x="8826898" y="2566440"/>
            <a:ext cx="2618909" cy="6913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2BFE16-50A2-465C-AA36-4461F19FBF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142999"/>
            <a:ext cx="10896600" cy="5562601"/>
          </a:xfrm>
        </p:spPr>
        <p:txBody>
          <a:bodyPr/>
          <a:lstStyle/>
          <a:p>
            <a:r>
              <a:rPr lang="en-US" dirty="0"/>
              <a:t>Consider how we learn</a:t>
            </a:r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4C35AA7E-C84F-4762-BD8C-02767B6A9951}"/>
              </a:ext>
            </a:extLst>
          </p:cNvPr>
          <p:cNvSpPr/>
          <p:nvPr/>
        </p:nvSpPr>
        <p:spPr>
          <a:xfrm>
            <a:off x="12699" y="2498116"/>
            <a:ext cx="5497665" cy="2343782"/>
          </a:xfrm>
          <a:prstGeom prst="round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801C1522-263F-4E64-82DF-E6D77D037A11}"/>
              </a:ext>
            </a:extLst>
          </p:cNvPr>
          <p:cNvSpPr/>
          <p:nvPr/>
        </p:nvSpPr>
        <p:spPr>
          <a:xfrm rot="16200000">
            <a:off x="5877593" y="2561164"/>
            <a:ext cx="936544" cy="810448"/>
          </a:xfrm>
          <a:prstGeom prst="rightArrow">
            <a:avLst>
              <a:gd name="adj1" fmla="val 50000"/>
              <a:gd name="adj2" fmla="val 30422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22" name="Arrow: U-Turn 21">
            <a:extLst>
              <a:ext uri="{FF2B5EF4-FFF2-40B4-BE49-F238E27FC236}">
                <a16:creationId xmlns:a16="http://schemas.microsoft.com/office/drawing/2014/main" id="{55915A91-AF46-484F-A8CE-C36FF9D7B194}"/>
              </a:ext>
            </a:extLst>
          </p:cNvPr>
          <p:cNvSpPr/>
          <p:nvPr/>
        </p:nvSpPr>
        <p:spPr>
          <a:xfrm rot="10800000">
            <a:off x="802551" y="4401570"/>
            <a:ext cx="5719253" cy="980844"/>
          </a:xfrm>
          <a:prstGeom prst="uturnArrow">
            <a:avLst>
              <a:gd name="adj1" fmla="val 31313"/>
              <a:gd name="adj2" fmla="val 25000"/>
              <a:gd name="adj3" fmla="val 12092"/>
              <a:gd name="adj4" fmla="val 35625"/>
              <a:gd name="adj5" fmla="val 7829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Arrow: U-Turn 22">
            <a:extLst>
              <a:ext uri="{FF2B5EF4-FFF2-40B4-BE49-F238E27FC236}">
                <a16:creationId xmlns:a16="http://schemas.microsoft.com/office/drawing/2014/main" id="{0522C07A-C0F8-4F69-9AD1-B340B0AE0CBB}"/>
              </a:ext>
            </a:extLst>
          </p:cNvPr>
          <p:cNvSpPr/>
          <p:nvPr/>
        </p:nvSpPr>
        <p:spPr>
          <a:xfrm rot="10800000">
            <a:off x="2465447" y="4384698"/>
            <a:ext cx="4056356" cy="980844"/>
          </a:xfrm>
          <a:prstGeom prst="uturnArrow">
            <a:avLst>
              <a:gd name="adj1" fmla="val 31313"/>
              <a:gd name="adj2" fmla="val 25000"/>
              <a:gd name="adj3" fmla="val 12092"/>
              <a:gd name="adj4" fmla="val 35625"/>
              <a:gd name="adj5" fmla="val 7829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C52D05B-149A-4AAF-8BA9-48730C6004B5}"/>
              </a:ext>
            </a:extLst>
          </p:cNvPr>
          <p:cNvSpPr/>
          <p:nvPr/>
        </p:nvSpPr>
        <p:spPr>
          <a:xfrm>
            <a:off x="157786" y="3121589"/>
            <a:ext cx="1662898" cy="1497373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Input: Experiences to </a:t>
            </a:r>
            <a:r>
              <a:rPr lang="en-US" sz="2000" i="1" u="sng" dirty="0"/>
              <a:t>learn</a:t>
            </a:r>
            <a:r>
              <a:rPr lang="en-US" sz="2000" dirty="0"/>
              <a:t> from</a:t>
            </a:r>
          </a:p>
        </p:txBody>
      </p:sp>
      <p:sp>
        <p:nvSpPr>
          <p:cNvPr id="21" name="Flowchart: Decision 20">
            <a:extLst>
              <a:ext uri="{FF2B5EF4-FFF2-40B4-BE49-F238E27FC236}">
                <a16:creationId xmlns:a16="http://schemas.microsoft.com/office/drawing/2014/main" id="{F36180F3-3813-4287-ACF8-36F60B8BF099}"/>
              </a:ext>
            </a:extLst>
          </p:cNvPr>
          <p:cNvSpPr/>
          <p:nvPr/>
        </p:nvSpPr>
        <p:spPr>
          <a:xfrm>
            <a:off x="5586565" y="3150079"/>
            <a:ext cx="1564287" cy="1497373"/>
          </a:xfrm>
          <a:prstGeom prst="flowChartDecision">
            <a:avLst/>
          </a:prstGeom>
          <a:solidFill>
            <a:srgbClr val="33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dirty="0"/>
              <a:t>Answers</a:t>
            </a:r>
          </a:p>
          <a:p>
            <a:pPr algn="ctr"/>
            <a:r>
              <a:rPr lang="en-US" dirty="0"/>
              <a:t>Good</a:t>
            </a:r>
          </a:p>
          <a:p>
            <a:pPr algn="ctr"/>
            <a:r>
              <a:rPr lang="en-US" dirty="0"/>
              <a:t>enough?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9ECA56-7AC5-4B4B-A492-2D27B84B9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3F5CB74-67E9-40E9-B322-6A9D019CFA4A}"/>
              </a:ext>
            </a:extLst>
          </p:cNvPr>
          <p:cNvSpPr/>
          <p:nvPr/>
        </p:nvSpPr>
        <p:spPr>
          <a:xfrm>
            <a:off x="3688454" y="3121589"/>
            <a:ext cx="1662899" cy="149737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Output:</a:t>
            </a:r>
          </a:p>
          <a:p>
            <a:pPr algn="ctr"/>
            <a:r>
              <a:rPr lang="en-US" sz="2000" dirty="0"/>
              <a:t>A model making predictions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5B95844D-145D-4C58-AA55-40D6227A940E}"/>
              </a:ext>
            </a:extLst>
          </p:cNvPr>
          <p:cNvSpPr/>
          <p:nvPr/>
        </p:nvSpPr>
        <p:spPr>
          <a:xfrm>
            <a:off x="1820684" y="3480388"/>
            <a:ext cx="1867770" cy="810448"/>
          </a:xfrm>
          <a:prstGeom prst="rightArrow">
            <a:avLst>
              <a:gd name="adj1" fmla="val 50000"/>
              <a:gd name="adj2" fmla="val 1524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74DB2E7-F59D-4783-B821-294B5AABD8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5647" y="3195050"/>
            <a:ext cx="1195387" cy="138112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D2178CB-7868-49EB-A6FC-8C6B39E0DCCD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2055645" y="3172320"/>
            <a:ext cx="1194679" cy="1425212"/>
          </a:xfrm>
          <a:prstGeom prst="rect">
            <a:avLst/>
          </a:prstGeom>
        </p:spPr>
      </p:pic>
      <p:sp>
        <p:nvSpPr>
          <p:cNvPr id="20" name="Arrow: Right 19">
            <a:extLst>
              <a:ext uri="{FF2B5EF4-FFF2-40B4-BE49-F238E27FC236}">
                <a16:creationId xmlns:a16="http://schemas.microsoft.com/office/drawing/2014/main" id="{87B5091A-3398-4E95-804A-DB58213045C9}"/>
              </a:ext>
            </a:extLst>
          </p:cNvPr>
          <p:cNvSpPr/>
          <p:nvPr/>
        </p:nvSpPr>
        <p:spPr>
          <a:xfrm>
            <a:off x="5351352" y="3480388"/>
            <a:ext cx="479220" cy="810448"/>
          </a:xfrm>
          <a:prstGeom prst="rightArrow">
            <a:avLst>
              <a:gd name="adj1" fmla="val 50000"/>
              <a:gd name="adj2" fmla="val 3259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8AFEC9D5-9916-419A-BB34-C7B4C4F8606D}"/>
              </a:ext>
            </a:extLst>
          </p:cNvPr>
          <p:cNvSpPr/>
          <p:nvPr/>
        </p:nvSpPr>
        <p:spPr>
          <a:xfrm>
            <a:off x="5510364" y="1045095"/>
            <a:ext cx="1662899" cy="1497373"/>
          </a:xfrm>
          <a:prstGeom prst="roundRect">
            <a:avLst/>
          </a:prstGeom>
          <a:solidFill>
            <a:srgbClr val="373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Knowledge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DE1E069-0308-4286-8AE2-BC87868EC50A}"/>
              </a:ext>
            </a:extLst>
          </p:cNvPr>
          <p:cNvSpPr txBox="1"/>
          <p:nvPr/>
        </p:nvSpPr>
        <p:spPr>
          <a:xfrm>
            <a:off x="5688694" y="2802988"/>
            <a:ext cx="625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Yes!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F6C580F-6AD0-4457-A9C5-528EAC8D5164}"/>
              </a:ext>
            </a:extLst>
          </p:cNvPr>
          <p:cNvSpPr txBox="1"/>
          <p:nvPr/>
        </p:nvSpPr>
        <p:spPr>
          <a:xfrm>
            <a:off x="5803167" y="4608429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No!</a:t>
            </a:r>
          </a:p>
        </p:txBody>
      </p:sp>
      <p:sp>
        <p:nvSpPr>
          <p:cNvPr id="4" name="Rectangle 3"/>
          <p:cNvSpPr/>
          <p:nvPr/>
        </p:nvSpPr>
        <p:spPr>
          <a:xfrm>
            <a:off x="-381000" y="2578810"/>
            <a:ext cx="505624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2000" b="1" i="1" dirty="0"/>
              <a:t>A task, goal, question, or problem</a:t>
            </a:r>
          </a:p>
        </p:txBody>
      </p:sp>
    </p:spTree>
    <p:extLst>
      <p:ext uri="{BB962C8B-B14F-4D97-AF65-F5344CB8AC3E}">
        <p14:creationId xmlns:p14="http://schemas.microsoft.com/office/powerpoint/2010/main" val="3766442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7" grpId="0" animBg="1"/>
      <p:bldP spid="3" grpId="0" uiExpand="1" build="p"/>
      <p:bldP spid="31" grpId="0" animBg="1"/>
      <p:bldP spid="26" grpId="0" animBg="1"/>
      <p:bldP spid="22" grpId="0" animBg="1"/>
      <p:bldP spid="23" grpId="0" animBg="1"/>
      <p:bldP spid="6" grpId="0" animBg="1"/>
      <p:bldP spid="21" grpId="0" animBg="1"/>
      <p:bldP spid="7" grpId="0" animBg="1"/>
      <p:bldP spid="8" grpId="0" animBg="1"/>
      <p:bldP spid="20" grpId="0" animBg="1"/>
      <p:bldP spid="27" grpId="0" animBg="1"/>
      <p:bldP spid="28" grpId="0"/>
      <p:bldP spid="29" grpId="0"/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1C9E5A-D842-4C9C-9B03-DFF9CAF0EB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Intro: why is ML &amp; why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5F231D-171B-40EA-B6A1-DF8D2F4D9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89DF7B6-1240-407F-B625-F1C4419D0C54}"/>
              </a:ext>
            </a:extLst>
          </p:cNvPr>
          <p:cNvSpPr/>
          <p:nvPr/>
        </p:nvSpPr>
        <p:spPr>
          <a:xfrm>
            <a:off x="609600" y="1142998"/>
            <a:ext cx="10972800" cy="5349874"/>
          </a:xfrm>
          <a:prstGeom prst="roundRect">
            <a:avLst>
              <a:gd name="adj" fmla="val 5736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000" b="1" dirty="0">
                <a:solidFill>
                  <a:schemeClr val="tx1"/>
                </a:solidFill>
              </a:rPr>
              <a:t>As a person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A1F3499-4628-451E-A3EB-E531DD9EC64E}"/>
              </a:ext>
            </a:extLst>
          </p:cNvPr>
          <p:cNvSpPr/>
          <p:nvPr/>
        </p:nvSpPr>
        <p:spPr>
          <a:xfrm>
            <a:off x="2286000" y="1295400"/>
            <a:ext cx="9068378" cy="4995453"/>
          </a:xfrm>
          <a:prstGeom prst="roundRect">
            <a:avLst>
              <a:gd name="adj" fmla="val 5736"/>
            </a:avLst>
          </a:prstGeom>
          <a:solidFill>
            <a:srgbClr val="D5D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000" b="1" dirty="0">
                <a:solidFill>
                  <a:schemeClr val="tx1"/>
                </a:solidFill>
              </a:rPr>
              <a:t>As a scientist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56EB345-E4AA-48A2-B5B5-2B1212C754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203" y="1658454"/>
            <a:ext cx="1136840" cy="38132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B4F594E-A3AF-4FD6-8879-03F5D18EAE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360" y="2109600"/>
            <a:ext cx="1136840" cy="68962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2283E33-2716-454C-AA3D-7AD12AD838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4360" y="5286237"/>
            <a:ext cx="1136840" cy="98495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CAEAC9A-F285-450D-8EE9-9BC88AB308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4360" y="3697726"/>
            <a:ext cx="1136840" cy="59602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1B050C9-9462-4833-B4DE-5C41079A12D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4360" y="2869046"/>
            <a:ext cx="1136840" cy="76240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758AC5C-136B-4115-8347-3C4208CBF07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4360" y="4360030"/>
            <a:ext cx="1130102" cy="859932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F769A3A-1598-4C13-BE2E-7D9D25980196}"/>
              </a:ext>
            </a:extLst>
          </p:cNvPr>
          <p:cNvSpPr/>
          <p:nvPr/>
        </p:nvSpPr>
        <p:spPr>
          <a:xfrm>
            <a:off x="4437748" y="1447800"/>
            <a:ext cx="6688029" cy="4724399"/>
          </a:xfrm>
          <a:prstGeom prst="roundRect">
            <a:avLst>
              <a:gd name="adj" fmla="val 5736"/>
            </a:avLst>
          </a:prstGeom>
          <a:solidFill>
            <a:srgbClr val="FFDD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000" b="1" dirty="0">
                <a:solidFill>
                  <a:schemeClr val="tx1"/>
                </a:solidFill>
              </a:rPr>
              <a:t>As a biologist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63A186CA-5D3E-4C6A-BC22-998AEE11EEF5}"/>
              </a:ext>
            </a:extLst>
          </p:cNvPr>
          <p:cNvSpPr/>
          <p:nvPr/>
        </p:nvSpPr>
        <p:spPr>
          <a:xfrm>
            <a:off x="7322255" y="1637415"/>
            <a:ext cx="3651121" cy="4326502"/>
          </a:xfrm>
          <a:prstGeom prst="roundRect">
            <a:avLst>
              <a:gd name="adj" fmla="val 5736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000" b="1" dirty="0">
                <a:solidFill>
                  <a:schemeClr val="tx1"/>
                </a:solidFill>
              </a:rPr>
              <a:t>As a plant biologist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4267D1B-0AB2-4546-9F0E-4FC01B720A34}"/>
              </a:ext>
            </a:extLst>
          </p:cNvPr>
          <p:cNvSpPr/>
          <p:nvPr/>
        </p:nvSpPr>
        <p:spPr>
          <a:xfrm>
            <a:off x="592520" y="6488668"/>
            <a:ext cx="26981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Image credits: in notes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935203BE-ED06-43E9-9E00-2FF7BA574AF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45937" y="1896914"/>
            <a:ext cx="1859445" cy="1151085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C7CC7E9A-A6F4-436D-974D-6963EE27BDB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24442" y="3170274"/>
            <a:ext cx="1887925" cy="1361062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C883528E-933A-4B16-884C-E43ED474066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411380" y="4648200"/>
            <a:ext cx="1900988" cy="136481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F110A589-FB8B-4D55-A4D4-D69CF8331471}"/>
              </a:ext>
            </a:extLst>
          </p:cNvPr>
          <p:cNvSpPr txBox="1"/>
          <p:nvPr/>
        </p:nvSpPr>
        <p:spPr>
          <a:xfrm>
            <a:off x="5550044" y="624261"/>
            <a:ext cx="42011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ML publications in PubMed as of 3/9/22</a:t>
            </a:r>
          </a:p>
        </p:txBody>
      </p:sp>
      <p:graphicFrame>
        <p:nvGraphicFramePr>
          <p:cNvPr id="25" name="Chart 24">
            <a:extLst>
              <a:ext uri="{FF2B5EF4-FFF2-40B4-BE49-F238E27FC236}">
                <a16:creationId xmlns:a16="http://schemas.microsoft.com/office/drawing/2014/main" id="{AB261C1E-8210-4C80-A3BC-8BA6EBD9D61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38913563"/>
              </p:ext>
            </p:extLst>
          </p:nvPr>
        </p:nvGraphicFramePr>
        <p:xfrm>
          <a:off x="4589339" y="2109600"/>
          <a:ext cx="2626781" cy="36619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2"/>
          </a:graphicData>
        </a:graphic>
      </p:graphicFrame>
      <p:graphicFrame>
        <p:nvGraphicFramePr>
          <p:cNvPr id="28" name="Content Placeholder 29">
            <a:extLst>
              <a:ext uri="{FF2B5EF4-FFF2-40B4-BE49-F238E27FC236}">
                <a16:creationId xmlns:a16="http://schemas.microsoft.com/office/drawing/2014/main" id="{BCE6BF3E-FD12-4474-8E7F-4B4B1F475DD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66492906"/>
              </p:ext>
            </p:extLst>
          </p:nvPr>
        </p:nvGraphicFramePr>
        <p:xfrm>
          <a:off x="7385198" y="2116775"/>
          <a:ext cx="3511402" cy="36619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3"/>
          </a:graphicData>
        </a:graphic>
      </p:graphicFrame>
      <p:sp>
        <p:nvSpPr>
          <p:cNvPr id="29" name="TextBox 28">
            <a:extLst>
              <a:ext uri="{FF2B5EF4-FFF2-40B4-BE49-F238E27FC236}">
                <a16:creationId xmlns:a16="http://schemas.microsoft.com/office/drawing/2014/main" id="{DB3E842C-B5B7-4B63-8C6E-F4972257B411}"/>
              </a:ext>
            </a:extLst>
          </p:cNvPr>
          <p:cNvSpPr txBox="1"/>
          <p:nvPr/>
        </p:nvSpPr>
        <p:spPr>
          <a:xfrm>
            <a:off x="7561390" y="3315722"/>
            <a:ext cx="10438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Others</a:t>
            </a:r>
          </a:p>
          <a:p>
            <a:pPr algn="ctr"/>
            <a:r>
              <a:rPr lang="en-US" dirty="0"/>
              <a:t>(27,249)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ED0A11F-191A-4E0F-BF3D-B7314058C1CC}"/>
              </a:ext>
            </a:extLst>
          </p:cNvPr>
          <p:cNvSpPr txBox="1"/>
          <p:nvPr/>
        </p:nvSpPr>
        <p:spPr>
          <a:xfrm>
            <a:off x="7330559" y="5431012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Plant (1,848)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FAB93E5-336E-453A-9A60-2CEBE902D24D}"/>
              </a:ext>
            </a:extLst>
          </p:cNvPr>
          <p:cNvSpPr txBox="1"/>
          <p:nvPr/>
        </p:nvSpPr>
        <p:spPr>
          <a:xfrm>
            <a:off x="9343771" y="3448104"/>
            <a:ext cx="10438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Human</a:t>
            </a:r>
          </a:p>
          <a:p>
            <a:pPr algn="ctr"/>
            <a:r>
              <a:rPr lang="en-US" dirty="0"/>
              <a:t>(38,487)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28F7916-1E9B-4BD3-98E7-AD753ECF2B52}"/>
              </a:ext>
            </a:extLst>
          </p:cNvPr>
          <p:cNvSpPr txBox="1"/>
          <p:nvPr/>
        </p:nvSpPr>
        <p:spPr>
          <a:xfrm>
            <a:off x="8021462" y="2595178"/>
            <a:ext cx="2069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3824709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0" grpId="0" animBg="1"/>
      <p:bldP spid="11" grpId="0" animBg="1"/>
      <p:bldP spid="24" grpId="0"/>
      <p:bldGraphic spid="25" grpId="0">
        <p:bldAsOne/>
      </p:bldGraphic>
      <p:bldGraphic spid="28" grpId="0">
        <p:bldAsOne/>
      </p:bldGraphic>
      <p:bldP spid="29" grpId="0"/>
      <p:bldP spid="38" grpId="0"/>
      <p:bldP spid="41" grpId="0"/>
      <p:bldP spid="4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ight Arrow 16"/>
          <p:cNvSpPr/>
          <p:nvPr/>
        </p:nvSpPr>
        <p:spPr>
          <a:xfrm>
            <a:off x="4724688" y="3336019"/>
            <a:ext cx="1536313" cy="1655081"/>
          </a:xfrm>
          <a:prstGeom prst="rightArrow">
            <a:avLst>
              <a:gd name="adj1" fmla="val 50000"/>
              <a:gd name="adj2" fmla="val 13591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ed Rectangle 5">
            <a:extLst>
              <a:ext uri="{FF2B5EF4-FFF2-40B4-BE49-F238E27FC236}">
                <a16:creationId xmlns:a16="http://schemas.microsoft.com/office/drawing/2014/main" id="{5BA2591F-6E25-47C9-915E-05CE0FE1A687}"/>
              </a:ext>
            </a:extLst>
          </p:cNvPr>
          <p:cNvSpPr/>
          <p:nvPr/>
        </p:nvSpPr>
        <p:spPr>
          <a:xfrm>
            <a:off x="228600" y="1671287"/>
            <a:ext cx="4610386" cy="4821588"/>
          </a:xfrm>
          <a:prstGeom prst="roundRect">
            <a:avLst>
              <a:gd name="adj" fmla="val 6848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t"/>
          <a:lstStyle/>
          <a:p>
            <a:pPr algn="ctr"/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27650" name="Title 1"/>
          <p:cNvSpPr>
            <a:spLocks noGrp="1"/>
          </p:cNvSpPr>
          <p:nvPr>
            <p:ph type="title"/>
          </p:nvPr>
        </p:nvSpPr>
        <p:spPr>
          <a:solidFill>
            <a:schemeClr val="accent3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dirty="0"/>
              <a:t>Intro: why is ML &amp; why</a:t>
            </a:r>
          </a:p>
        </p:txBody>
      </p:sp>
      <p:sp>
        <p:nvSpPr>
          <p:cNvPr id="24" name="Content Placeholder 2"/>
          <p:cNvSpPr>
            <a:spLocks noGrp="1"/>
          </p:cNvSpPr>
          <p:nvPr>
            <p:ph sz="half" idx="1"/>
          </p:nvPr>
        </p:nvSpPr>
        <p:spPr>
          <a:xfrm>
            <a:off x="609599" y="1142999"/>
            <a:ext cx="7728855" cy="5349875"/>
          </a:xfrm>
        </p:spPr>
        <p:txBody>
          <a:bodyPr/>
          <a:lstStyle/>
          <a:p>
            <a:r>
              <a:rPr lang="en-US" dirty="0"/>
              <a:t>Growing data: What can we learn and how?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419386" y="1828800"/>
            <a:ext cx="2209800" cy="4455226"/>
          </a:xfrm>
          <a:prstGeom prst="roundRect">
            <a:avLst>
              <a:gd name="adj" fmla="val 5586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t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Molecular data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571786" y="2324100"/>
            <a:ext cx="1905000" cy="4191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Genomes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571786" y="2814918"/>
            <a:ext cx="1905000" cy="4191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000" dirty="0" err="1">
                <a:solidFill>
                  <a:schemeClr val="bg1"/>
                </a:solidFill>
              </a:rPr>
              <a:t>Metabolomes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571786" y="3305736"/>
            <a:ext cx="1905000" cy="4191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000" dirty="0" err="1">
                <a:solidFill>
                  <a:schemeClr val="bg1"/>
                </a:solidFill>
              </a:rPr>
              <a:t>Transcriptomes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571786" y="3796554"/>
            <a:ext cx="1905000" cy="4191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Proteomes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71786" y="4287372"/>
            <a:ext cx="1905000" cy="4191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000" dirty="0" err="1">
                <a:solidFill>
                  <a:schemeClr val="bg1"/>
                </a:solidFill>
              </a:rPr>
              <a:t>Methylome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571786" y="4778190"/>
            <a:ext cx="1905000" cy="4191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000" dirty="0" err="1">
                <a:solidFill>
                  <a:schemeClr val="bg1"/>
                </a:solidFill>
              </a:rPr>
              <a:t>Microbiomes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571786" y="5269008"/>
            <a:ext cx="1905000" cy="4191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000" dirty="0" err="1">
                <a:solidFill>
                  <a:schemeClr val="bg1"/>
                </a:solidFill>
              </a:rPr>
              <a:t>Interactomes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2705386" y="1828800"/>
            <a:ext cx="1992086" cy="838200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Evolutionary/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</a:rPr>
              <a:t>ecological data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2705386" y="2743200"/>
            <a:ext cx="1992086" cy="838200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Physiological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</a:rPr>
              <a:t>measurements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2705386" y="3657600"/>
            <a:ext cx="1992086" cy="838200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Morphological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</a:rPr>
              <a:t>measurements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2705386" y="4572000"/>
            <a:ext cx="1992086" cy="838200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Environmental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2705386" y="5486400"/>
            <a:ext cx="1992086" cy="838200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And more…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8882743" y="3018935"/>
            <a:ext cx="2775857" cy="120080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Provide testable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</a:rPr>
              <a:t>hypothesis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8871854" y="1817686"/>
            <a:ext cx="2775857" cy="1086949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Assess quantitatively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</a:rPr>
              <a:t>how much we know</a:t>
            </a:r>
          </a:p>
        </p:txBody>
      </p:sp>
      <p:sp>
        <p:nvSpPr>
          <p:cNvPr id="27" name="Rounded Rectangle 26"/>
          <p:cNvSpPr/>
          <p:nvPr/>
        </p:nvSpPr>
        <p:spPr>
          <a:xfrm>
            <a:off x="8878139" y="5486400"/>
            <a:ext cx="2775857" cy="1191405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Transfer models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</a:rPr>
              <a:t>to data-poor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</a:rPr>
              <a:t>areas/species</a:t>
            </a:r>
          </a:p>
        </p:txBody>
      </p:sp>
      <p:sp>
        <p:nvSpPr>
          <p:cNvPr id="29" name="Rounded Rectangle 28"/>
          <p:cNvSpPr/>
          <p:nvPr/>
        </p:nvSpPr>
        <p:spPr>
          <a:xfrm>
            <a:off x="8893627" y="200319"/>
            <a:ext cx="2775857" cy="1504498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Address questions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</a:rPr>
              <a:t>previously not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</a:rPr>
              <a:t>answerable or 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</a:rPr>
              <a:t>conceived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C45A87EC-82E8-4EF9-A744-41029ADE253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5008405" y="3585940"/>
            <a:ext cx="954309" cy="113845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747C555-2F80-4543-97BC-8F9333E51AC1}"/>
              </a:ext>
            </a:extLst>
          </p:cNvPr>
          <p:cNvSpPr txBox="1"/>
          <p:nvPr/>
        </p:nvSpPr>
        <p:spPr>
          <a:xfrm>
            <a:off x="4899717" y="4739335"/>
            <a:ext cx="136768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ML</a:t>
            </a:r>
          </a:p>
          <a:p>
            <a:pPr algn="ctr"/>
            <a:r>
              <a:rPr lang="en-US" sz="2000" dirty="0"/>
              <a:t>algorithms</a:t>
            </a: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DA3349AE-B60D-4221-A9A8-4CA8B43D773F}"/>
              </a:ext>
            </a:extLst>
          </p:cNvPr>
          <p:cNvSpPr/>
          <p:nvPr/>
        </p:nvSpPr>
        <p:spPr>
          <a:xfrm>
            <a:off x="7830448" y="1115637"/>
            <a:ext cx="1084952" cy="2235200"/>
          </a:xfrm>
          <a:custGeom>
            <a:avLst/>
            <a:gdLst>
              <a:gd name="connsiteX0" fmla="*/ 38205 w 1084952"/>
              <a:gd name="connsiteY0" fmla="*/ 1648327 h 1786731"/>
              <a:gd name="connsiteX1" fmla="*/ 38205 w 1084952"/>
              <a:gd name="connsiteY1" fmla="*/ 1720516 h 1786731"/>
              <a:gd name="connsiteX2" fmla="*/ 435247 w 1084952"/>
              <a:gd name="connsiteY2" fmla="*/ 818148 h 1786731"/>
              <a:gd name="connsiteX3" fmla="*/ 1084952 w 1084952"/>
              <a:gd name="connsiteY3" fmla="*/ 0 h 1786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84952" h="1786731">
                <a:moveTo>
                  <a:pt x="38205" y="1648327"/>
                </a:moveTo>
                <a:cubicBezTo>
                  <a:pt x="5118" y="1753603"/>
                  <a:pt x="-27969" y="1858879"/>
                  <a:pt x="38205" y="1720516"/>
                </a:cubicBezTo>
                <a:cubicBezTo>
                  <a:pt x="104379" y="1582153"/>
                  <a:pt x="260789" y="1104901"/>
                  <a:pt x="435247" y="818148"/>
                </a:cubicBezTo>
                <a:cubicBezTo>
                  <a:pt x="609705" y="531395"/>
                  <a:pt x="847328" y="265697"/>
                  <a:pt x="1084952" y="0"/>
                </a:cubicBezTo>
              </a:path>
            </a:pathLst>
          </a:custGeom>
          <a:noFill/>
          <a:ln w="254000">
            <a:solidFill>
              <a:schemeClr val="accent2">
                <a:lumMod val="60000"/>
                <a:lumOff val="40000"/>
              </a:schemeClr>
            </a:solidFill>
            <a:tailEnd type="stealth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C7876FB6-3F70-4B35-BB09-8B528C563D13}"/>
              </a:ext>
            </a:extLst>
          </p:cNvPr>
          <p:cNvSpPr/>
          <p:nvPr/>
        </p:nvSpPr>
        <p:spPr>
          <a:xfrm>
            <a:off x="8169442" y="2618093"/>
            <a:ext cx="806116" cy="818147"/>
          </a:xfrm>
          <a:custGeom>
            <a:avLst/>
            <a:gdLst>
              <a:gd name="connsiteX0" fmla="*/ 0 w 806116"/>
              <a:gd name="connsiteY0" fmla="*/ 818147 h 818147"/>
              <a:gd name="connsiteX1" fmla="*/ 493295 w 806116"/>
              <a:gd name="connsiteY1" fmla="*/ 204537 h 818147"/>
              <a:gd name="connsiteX2" fmla="*/ 806116 w 806116"/>
              <a:gd name="connsiteY2" fmla="*/ 0 h 8181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06116" h="818147">
                <a:moveTo>
                  <a:pt x="0" y="818147"/>
                </a:moveTo>
                <a:cubicBezTo>
                  <a:pt x="179471" y="579521"/>
                  <a:pt x="358942" y="340895"/>
                  <a:pt x="493295" y="204537"/>
                </a:cubicBezTo>
                <a:cubicBezTo>
                  <a:pt x="627648" y="68179"/>
                  <a:pt x="716882" y="34089"/>
                  <a:pt x="806116" y="0"/>
                </a:cubicBezTo>
              </a:path>
            </a:pathLst>
          </a:custGeom>
          <a:noFill/>
          <a:ln w="254000">
            <a:solidFill>
              <a:schemeClr val="accent2">
                <a:lumMod val="60000"/>
                <a:lumOff val="40000"/>
              </a:schemeClr>
            </a:solidFill>
            <a:tailEnd type="stealth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6B7471C3-8F5B-4091-8E62-E00E00088DA5}"/>
              </a:ext>
            </a:extLst>
          </p:cNvPr>
          <p:cNvSpPr/>
          <p:nvPr/>
        </p:nvSpPr>
        <p:spPr>
          <a:xfrm rot="18900000">
            <a:off x="8192635" y="3696127"/>
            <a:ext cx="842211" cy="181167"/>
          </a:xfrm>
          <a:custGeom>
            <a:avLst/>
            <a:gdLst>
              <a:gd name="connsiteX0" fmla="*/ 0 w 842211"/>
              <a:gd name="connsiteY0" fmla="*/ 0 h 181167"/>
              <a:gd name="connsiteX1" fmla="*/ 433137 w 842211"/>
              <a:gd name="connsiteY1" fmla="*/ 168443 h 181167"/>
              <a:gd name="connsiteX2" fmla="*/ 842211 w 842211"/>
              <a:gd name="connsiteY2" fmla="*/ 156411 h 181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42211" h="181167">
                <a:moveTo>
                  <a:pt x="0" y="0"/>
                </a:moveTo>
                <a:cubicBezTo>
                  <a:pt x="146384" y="71187"/>
                  <a:pt x="292769" y="142375"/>
                  <a:pt x="433137" y="168443"/>
                </a:cubicBezTo>
                <a:cubicBezTo>
                  <a:pt x="573505" y="194511"/>
                  <a:pt x="707858" y="175461"/>
                  <a:pt x="842211" y="156411"/>
                </a:cubicBezTo>
              </a:path>
            </a:pathLst>
          </a:custGeom>
          <a:noFill/>
          <a:ln w="254000">
            <a:solidFill>
              <a:schemeClr val="accent2">
                <a:lumMod val="60000"/>
                <a:lumOff val="40000"/>
              </a:schemeClr>
            </a:solidFill>
            <a:tailEnd type="stealth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426BFC0-CA8B-41A1-94AE-7C5433951C06}"/>
              </a:ext>
            </a:extLst>
          </p:cNvPr>
          <p:cNvSpPr/>
          <p:nvPr/>
        </p:nvSpPr>
        <p:spPr>
          <a:xfrm>
            <a:off x="7931897" y="5066880"/>
            <a:ext cx="998621" cy="1055851"/>
          </a:xfrm>
          <a:custGeom>
            <a:avLst/>
            <a:gdLst>
              <a:gd name="connsiteX0" fmla="*/ 0 w 998621"/>
              <a:gd name="connsiteY0" fmla="*/ 0 h 678492"/>
              <a:gd name="connsiteX1" fmla="*/ 336885 w 998621"/>
              <a:gd name="connsiteY1" fmla="*/ 625642 h 678492"/>
              <a:gd name="connsiteX2" fmla="*/ 998621 w 998621"/>
              <a:gd name="connsiteY2" fmla="*/ 601579 h 6784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98621" h="678492">
                <a:moveTo>
                  <a:pt x="0" y="0"/>
                </a:moveTo>
                <a:cubicBezTo>
                  <a:pt x="85224" y="262689"/>
                  <a:pt x="170448" y="525379"/>
                  <a:pt x="336885" y="625642"/>
                </a:cubicBezTo>
                <a:cubicBezTo>
                  <a:pt x="503322" y="725905"/>
                  <a:pt x="750971" y="663742"/>
                  <a:pt x="998621" y="601579"/>
                </a:cubicBezTo>
              </a:path>
            </a:pathLst>
          </a:custGeom>
          <a:noFill/>
          <a:ln w="254000">
            <a:solidFill>
              <a:schemeClr val="accent2">
                <a:lumMod val="60000"/>
                <a:lumOff val="40000"/>
              </a:schemeClr>
            </a:solidFill>
            <a:tailEnd type="stealth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ounded Rectangle 26">
            <a:extLst>
              <a:ext uri="{FF2B5EF4-FFF2-40B4-BE49-F238E27FC236}">
                <a16:creationId xmlns:a16="http://schemas.microsoft.com/office/drawing/2014/main" id="{B72CB21B-36C6-4612-9153-2D074D0DDFA5}"/>
              </a:ext>
            </a:extLst>
          </p:cNvPr>
          <p:cNvSpPr/>
          <p:nvPr/>
        </p:nvSpPr>
        <p:spPr>
          <a:xfrm>
            <a:off x="8893626" y="4326424"/>
            <a:ext cx="2775857" cy="1055851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Identify potential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</a:rPr>
              <a:t>issues in the data</a:t>
            </a:r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20DC67E6-6A09-422C-8DF9-21D848174F92}"/>
              </a:ext>
            </a:extLst>
          </p:cNvPr>
          <p:cNvSpPr/>
          <p:nvPr/>
        </p:nvSpPr>
        <p:spPr>
          <a:xfrm rot="2700000" flipV="1">
            <a:off x="8180252" y="4509359"/>
            <a:ext cx="842211" cy="181167"/>
          </a:xfrm>
          <a:custGeom>
            <a:avLst/>
            <a:gdLst>
              <a:gd name="connsiteX0" fmla="*/ 0 w 842211"/>
              <a:gd name="connsiteY0" fmla="*/ 0 h 181167"/>
              <a:gd name="connsiteX1" fmla="*/ 433137 w 842211"/>
              <a:gd name="connsiteY1" fmla="*/ 168443 h 181167"/>
              <a:gd name="connsiteX2" fmla="*/ 842211 w 842211"/>
              <a:gd name="connsiteY2" fmla="*/ 156411 h 181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42211" h="181167">
                <a:moveTo>
                  <a:pt x="0" y="0"/>
                </a:moveTo>
                <a:cubicBezTo>
                  <a:pt x="146384" y="71187"/>
                  <a:pt x="292769" y="142375"/>
                  <a:pt x="433137" y="168443"/>
                </a:cubicBezTo>
                <a:cubicBezTo>
                  <a:pt x="573505" y="194511"/>
                  <a:pt x="707858" y="175461"/>
                  <a:pt x="842211" y="156411"/>
                </a:cubicBezTo>
              </a:path>
            </a:pathLst>
          </a:custGeom>
          <a:noFill/>
          <a:ln w="254000">
            <a:solidFill>
              <a:schemeClr val="accent2">
                <a:lumMod val="60000"/>
                <a:lumOff val="40000"/>
              </a:schemeClr>
            </a:solidFill>
            <a:tailEnd type="stealth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>
            <a:off x="6261001" y="3045959"/>
            <a:ext cx="2077453" cy="2235200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400" b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Models</a:t>
            </a:r>
          </a:p>
          <a:p>
            <a:pPr algn="ctr"/>
            <a:r>
              <a:rPr lang="en-US" sz="2400" b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 integrating</a:t>
            </a:r>
          </a:p>
          <a:p>
            <a:pPr algn="ctr"/>
            <a:r>
              <a:rPr lang="en-US" sz="2400" b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heterogeneous</a:t>
            </a:r>
          </a:p>
          <a:p>
            <a:pPr algn="ctr"/>
            <a:r>
              <a:rPr lang="en-US" sz="2400" b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info</a:t>
            </a:r>
          </a:p>
        </p:txBody>
      </p:sp>
      <p:sp>
        <p:nvSpPr>
          <p:cNvPr id="33" name="Rounded Rectangle 32"/>
          <p:cNvSpPr/>
          <p:nvPr/>
        </p:nvSpPr>
        <p:spPr>
          <a:xfrm>
            <a:off x="550765" y="5759828"/>
            <a:ext cx="1905000" cy="4191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And more…</a:t>
            </a:r>
          </a:p>
        </p:txBody>
      </p:sp>
    </p:spTree>
    <p:extLst>
      <p:ext uri="{BB962C8B-B14F-4D97-AF65-F5344CB8AC3E}">
        <p14:creationId xmlns:p14="http://schemas.microsoft.com/office/powerpoint/2010/main" val="1578668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8" grpId="0" animBg="1"/>
      <p:bldP spid="6" grpId="0" animBg="1"/>
      <p:bldP spid="7" grpId="0" animBg="1"/>
      <p:bldP spid="8" grpId="0" animBg="1"/>
      <p:bldP spid="11" grpId="0" animBg="1"/>
      <p:bldP spid="12" grpId="0" animBg="1"/>
      <p:bldP spid="13" grpId="0" animBg="1"/>
      <p:bldP spid="15" grpId="0" animBg="1"/>
      <p:bldP spid="16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5" grpId="0" animBg="1"/>
      <p:bldP spid="26" grpId="0" animBg="1"/>
      <p:bldP spid="27" grpId="0" animBg="1"/>
      <p:bldP spid="29" grpId="0" animBg="1"/>
      <p:bldP spid="2" grpId="0"/>
      <p:bldP spid="3" grpId="0" animBg="1"/>
      <p:bldP spid="4" grpId="0" animBg="1"/>
      <p:bldP spid="5" grpId="0" animBg="1"/>
      <p:bldP spid="9" grpId="0" animBg="1"/>
      <p:bldP spid="31" grpId="0" animBg="1"/>
      <p:bldP spid="32" grpId="0" animBg="1"/>
      <p:bldP spid="18" grpId="0" animBg="1"/>
      <p:bldP spid="3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1EA9EC-CE39-4F28-9155-C66073F423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A review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CF0012-5E4B-4F62-BF98-EEECB89748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260937" y="6660861"/>
            <a:ext cx="580685" cy="322990"/>
          </a:xfrm>
        </p:spPr>
        <p:txBody>
          <a:bodyPr/>
          <a:lstStyle/>
          <a:p>
            <a:pPr>
              <a:defRPr/>
            </a:pPr>
            <a:fld id="{72F3A524-285E-476C-A9E3-6B00CAF2053B}" type="slidenum">
              <a:rPr lang="en-US" sz="1600" smtClean="0"/>
              <a:pPr>
                <a:defRPr/>
              </a:pPr>
              <a:t>9</a:t>
            </a:fld>
            <a:endParaRPr lang="en-US" sz="1600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E7E0132-DC50-47A2-8CBD-49F22F1384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142999"/>
            <a:ext cx="10972800" cy="5349875"/>
          </a:xfrm>
        </p:spPr>
        <p:txBody>
          <a:bodyPr/>
          <a:lstStyle/>
          <a:p>
            <a:r>
              <a:rPr lang="en-US" dirty="0"/>
              <a:t>ML workflow</a:t>
            </a:r>
            <a:endParaRPr lang="en-US" i="1" dirty="0"/>
          </a:p>
          <a:p>
            <a:endParaRPr lang="en-US" i="1" dirty="0"/>
          </a:p>
          <a:p>
            <a:endParaRPr lang="en-US" i="1" dirty="0"/>
          </a:p>
          <a:p>
            <a:endParaRPr lang="en-US" i="1" dirty="0"/>
          </a:p>
          <a:p>
            <a:endParaRPr lang="en-US" i="1" dirty="0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79176A10-D0D3-414A-B5C7-075D71A12E88}"/>
              </a:ext>
            </a:extLst>
          </p:cNvPr>
          <p:cNvGrpSpPr/>
          <p:nvPr/>
        </p:nvGrpSpPr>
        <p:grpSpPr>
          <a:xfrm>
            <a:off x="4572000" y="1910948"/>
            <a:ext cx="2063712" cy="1823474"/>
            <a:chOff x="4572000" y="1910948"/>
            <a:chExt cx="2063712" cy="1823474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0BAC8157-D271-49F1-A703-BD6047F3BA6F}"/>
                </a:ext>
              </a:extLst>
            </p:cNvPr>
            <p:cNvSpPr/>
            <p:nvPr/>
          </p:nvSpPr>
          <p:spPr>
            <a:xfrm>
              <a:off x="5492712" y="2574389"/>
              <a:ext cx="1143000" cy="1160033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600" b="1" i="1" dirty="0">
                  <a:solidFill>
                    <a:srgbClr val="FFFF00"/>
                  </a:solidFill>
                </a:rPr>
                <a:t>Training</a:t>
              </a:r>
            </a:p>
            <a:p>
              <a:pPr algn="ctr"/>
              <a:r>
                <a:rPr lang="en-US" sz="1600" dirty="0"/>
                <a:t>Data</a:t>
              </a:r>
            </a:p>
            <a:p>
              <a:pPr algn="ctr"/>
              <a:r>
                <a:rPr lang="en-US" sz="1600" dirty="0"/>
                <a:t>(engineered)</a:t>
              </a:r>
            </a:p>
          </p:txBody>
        </p:sp>
        <p:sp>
          <p:nvSpPr>
            <p:cNvPr id="13" name="Arrow: Right 12">
              <a:extLst>
                <a:ext uri="{FF2B5EF4-FFF2-40B4-BE49-F238E27FC236}">
                  <a16:creationId xmlns:a16="http://schemas.microsoft.com/office/drawing/2014/main" id="{8339C1DA-18A9-4FAF-8DA8-CFB1CB95D819}"/>
                </a:ext>
              </a:extLst>
            </p:cNvPr>
            <p:cNvSpPr/>
            <p:nvPr/>
          </p:nvSpPr>
          <p:spPr>
            <a:xfrm>
              <a:off x="4731630" y="2851834"/>
              <a:ext cx="773844" cy="716923"/>
            </a:xfrm>
            <a:prstGeom prst="rightArrow">
              <a:avLst>
                <a:gd name="adj1" fmla="val 50000"/>
                <a:gd name="adj2" fmla="val 15244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>
                <a:solidFill>
                  <a:schemeClr val="tx1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065558C-BA8C-4A9D-8577-3FBFA43310AD}"/>
                </a:ext>
              </a:extLst>
            </p:cNvPr>
            <p:cNvSpPr txBox="1"/>
            <p:nvPr/>
          </p:nvSpPr>
          <p:spPr>
            <a:xfrm>
              <a:off x="4572000" y="1910948"/>
              <a:ext cx="102624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/>
                <a:t>Step 4:</a:t>
              </a:r>
            </a:p>
            <a:p>
              <a:pPr algn="ctr"/>
              <a:r>
                <a:rPr lang="en-US" sz="1600" dirty="0"/>
                <a:t>Engineer</a:t>
              </a:r>
            </a:p>
            <a:p>
              <a:pPr algn="ctr"/>
              <a:r>
                <a:rPr lang="en-US" sz="1600" dirty="0"/>
                <a:t>features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6DF1A48C-E7CD-4414-8C6D-F78F0D65B290}"/>
              </a:ext>
            </a:extLst>
          </p:cNvPr>
          <p:cNvGrpSpPr/>
          <p:nvPr/>
        </p:nvGrpSpPr>
        <p:grpSpPr>
          <a:xfrm>
            <a:off x="6606956" y="3031577"/>
            <a:ext cx="5051875" cy="2298320"/>
            <a:chOff x="6606956" y="3031577"/>
            <a:chExt cx="5051875" cy="2298320"/>
          </a:xfrm>
        </p:grpSpPr>
        <p:sp>
          <p:nvSpPr>
            <p:cNvPr id="6" name="Arrow: Bent 5">
              <a:extLst>
                <a:ext uri="{FF2B5EF4-FFF2-40B4-BE49-F238E27FC236}">
                  <a16:creationId xmlns:a16="http://schemas.microsoft.com/office/drawing/2014/main" id="{7AACB57C-336B-44F2-90F6-106832DC2B78}"/>
                </a:ext>
              </a:extLst>
            </p:cNvPr>
            <p:cNvSpPr/>
            <p:nvPr/>
          </p:nvSpPr>
          <p:spPr>
            <a:xfrm flipH="1" flipV="1">
              <a:off x="6606956" y="4135784"/>
              <a:ext cx="1429079" cy="1194113"/>
            </a:xfrm>
            <a:prstGeom prst="bentArrow">
              <a:avLst>
                <a:gd name="adj1" fmla="val 26709"/>
                <a:gd name="adj2" fmla="val 26879"/>
                <a:gd name="adj3" fmla="val 10048"/>
                <a:gd name="adj4" fmla="val 63778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tx1"/>
                </a:solidFill>
              </a:endParaRPr>
            </a:p>
          </p:txBody>
        </p:sp>
        <p:sp>
          <p:nvSpPr>
            <p:cNvPr id="7" name="Arrow: U-Turn 6">
              <a:extLst>
                <a:ext uri="{FF2B5EF4-FFF2-40B4-BE49-F238E27FC236}">
                  <a16:creationId xmlns:a16="http://schemas.microsoft.com/office/drawing/2014/main" id="{0D28AD6B-283A-45CC-A9AE-9A6053C2C530}"/>
                </a:ext>
              </a:extLst>
            </p:cNvPr>
            <p:cNvSpPr/>
            <p:nvPr/>
          </p:nvSpPr>
          <p:spPr>
            <a:xfrm rot="5400000">
              <a:off x="8838266" y="1986032"/>
              <a:ext cx="1775019" cy="3866110"/>
            </a:xfrm>
            <a:prstGeom prst="uturnArrow">
              <a:avLst>
                <a:gd name="adj1" fmla="val 15630"/>
                <a:gd name="adj2" fmla="val 14536"/>
                <a:gd name="adj3" fmla="val 5037"/>
                <a:gd name="adj4" fmla="val 34737"/>
                <a:gd name="adj5" fmla="val 93952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tx1"/>
                </a:solidFill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116D053-2474-405F-BD6F-872B278B5A4F}"/>
                </a:ext>
              </a:extLst>
            </p:cNvPr>
            <p:cNvSpPr txBox="1"/>
            <p:nvPr/>
          </p:nvSpPr>
          <p:spPr>
            <a:xfrm>
              <a:off x="9976162" y="4357958"/>
              <a:ext cx="71041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</a:rPr>
                <a:t>Yes!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8600B5F4-89BB-44AA-A082-23BCD96C29AD}"/>
              </a:ext>
            </a:extLst>
          </p:cNvPr>
          <p:cNvGrpSpPr/>
          <p:nvPr/>
        </p:nvGrpSpPr>
        <p:grpSpPr>
          <a:xfrm>
            <a:off x="8186150" y="2545541"/>
            <a:ext cx="1894374" cy="1160033"/>
            <a:chOff x="8186150" y="2545541"/>
            <a:chExt cx="1894374" cy="1160033"/>
          </a:xfrm>
        </p:grpSpPr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6357A85E-60B3-4235-8F8D-1441980EADDC}"/>
                </a:ext>
              </a:extLst>
            </p:cNvPr>
            <p:cNvSpPr/>
            <p:nvPr/>
          </p:nvSpPr>
          <p:spPr>
            <a:xfrm>
              <a:off x="8937524" y="2545541"/>
              <a:ext cx="1143000" cy="1160033"/>
            </a:xfrm>
            <a:prstGeom prst="round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600" dirty="0"/>
                <a:t>Model</a:t>
              </a:r>
            </a:p>
            <a:p>
              <a:pPr algn="ctr"/>
              <a:r>
                <a:rPr lang="en-US" sz="1600" dirty="0"/>
                <a:t>Performance</a:t>
              </a:r>
            </a:p>
            <a:p>
              <a:pPr algn="ctr"/>
              <a:r>
                <a:rPr lang="en-US" sz="1600" b="1" i="1" dirty="0">
                  <a:solidFill>
                    <a:srgbClr val="FFFF00"/>
                  </a:solidFill>
                </a:rPr>
                <a:t>training</a:t>
              </a:r>
            </a:p>
            <a:p>
              <a:pPr algn="ctr"/>
              <a:r>
                <a:rPr lang="en-US" sz="1600" dirty="0"/>
                <a:t>instances</a:t>
              </a:r>
            </a:p>
          </p:txBody>
        </p:sp>
        <p:sp>
          <p:nvSpPr>
            <p:cNvPr id="39" name="Arrow: Right 38">
              <a:extLst>
                <a:ext uri="{FF2B5EF4-FFF2-40B4-BE49-F238E27FC236}">
                  <a16:creationId xmlns:a16="http://schemas.microsoft.com/office/drawing/2014/main" id="{2D33A0E7-F99F-4E76-BC4E-425ADDA04E0F}"/>
                </a:ext>
              </a:extLst>
            </p:cNvPr>
            <p:cNvSpPr/>
            <p:nvPr/>
          </p:nvSpPr>
          <p:spPr>
            <a:xfrm>
              <a:off x="8186150" y="2818343"/>
              <a:ext cx="783690" cy="716923"/>
            </a:xfrm>
            <a:prstGeom prst="rightArrow">
              <a:avLst>
                <a:gd name="adj1" fmla="val 50000"/>
                <a:gd name="adj2" fmla="val 15244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>
                <a:solidFill>
                  <a:schemeClr val="tx1"/>
                </a:solidFill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144DA4A0-A4DE-46CD-AF46-933C0030AA2D}"/>
              </a:ext>
            </a:extLst>
          </p:cNvPr>
          <p:cNvGrpSpPr/>
          <p:nvPr/>
        </p:nvGrpSpPr>
        <p:grpSpPr>
          <a:xfrm>
            <a:off x="6522251" y="1915088"/>
            <a:ext cx="1880070" cy="1810857"/>
            <a:chOff x="6522251" y="1915088"/>
            <a:chExt cx="1880070" cy="1810857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CB5C14B8-F6C4-40AF-81A6-5DDE7FF3CFF8}"/>
                </a:ext>
              </a:extLst>
            </p:cNvPr>
            <p:cNvSpPr txBox="1"/>
            <p:nvPr/>
          </p:nvSpPr>
          <p:spPr>
            <a:xfrm>
              <a:off x="6522251" y="1915088"/>
              <a:ext cx="86914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/>
                <a:t>Step 5:</a:t>
              </a:r>
            </a:p>
            <a:p>
              <a:pPr algn="ctr"/>
              <a:r>
                <a:rPr lang="en-US" sz="1600" dirty="0"/>
                <a:t>Select</a:t>
              </a:r>
            </a:p>
            <a:p>
              <a:pPr algn="ctr"/>
              <a:r>
                <a:rPr lang="en-US" sz="1600" dirty="0"/>
                <a:t>models</a:t>
              </a:r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5F8A2C73-4E8A-4A99-B581-C34AFDC18566}"/>
                </a:ext>
              </a:extLst>
            </p:cNvPr>
            <p:cNvSpPr/>
            <p:nvPr/>
          </p:nvSpPr>
          <p:spPr>
            <a:xfrm>
              <a:off x="7259321" y="2565912"/>
              <a:ext cx="1143000" cy="1160033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600" dirty="0"/>
                <a:t>ML</a:t>
              </a:r>
            </a:p>
            <a:p>
              <a:pPr algn="ctr"/>
              <a:r>
                <a:rPr lang="en-US" sz="1600" dirty="0"/>
                <a:t>model</a:t>
              </a:r>
            </a:p>
          </p:txBody>
        </p:sp>
        <p:sp>
          <p:nvSpPr>
            <p:cNvPr id="17" name="Arrow: Right 16">
              <a:extLst>
                <a:ext uri="{FF2B5EF4-FFF2-40B4-BE49-F238E27FC236}">
                  <a16:creationId xmlns:a16="http://schemas.microsoft.com/office/drawing/2014/main" id="{CC335757-D5FD-4B5D-B999-DB355A07A1FE}"/>
                </a:ext>
              </a:extLst>
            </p:cNvPr>
            <p:cNvSpPr/>
            <p:nvPr/>
          </p:nvSpPr>
          <p:spPr>
            <a:xfrm>
              <a:off x="6631970" y="2812484"/>
              <a:ext cx="661472" cy="716923"/>
            </a:xfrm>
            <a:prstGeom prst="rightArrow">
              <a:avLst>
                <a:gd name="adj1" fmla="val 50000"/>
                <a:gd name="adj2" fmla="val 15244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>
                <a:solidFill>
                  <a:schemeClr val="tx1"/>
                </a:solidFill>
              </a:endParaRPr>
            </a:p>
          </p:txBody>
        </p:sp>
      </p:grp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2BF48AAA-6EEE-4694-9373-CCB4ABDFF08C}"/>
              </a:ext>
            </a:extLst>
          </p:cNvPr>
          <p:cNvSpPr/>
          <p:nvPr/>
        </p:nvSpPr>
        <p:spPr>
          <a:xfrm>
            <a:off x="526333" y="2104550"/>
            <a:ext cx="1356603" cy="1253450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Step 1: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What is the question?</a:t>
            </a: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03C9FED6-74D5-40F3-B739-0AA8E76B8E9D}"/>
              </a:ext>
            </a:extLst>
          </p:cNvPr>
          <p:cNvSpPr/>
          <p:nvPr/>
        </p:nvSpPr>
        <p:spPr>
          <a:xfrm>
            <a:off x="523172" y="3500001"/>
            <a:ext cx="1356603" cy="1253450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Step 2: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How does the data look like?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9ED18C7-A624-4E10-8AA3-FBC87B02E1E4}"/>
              </a:ext>
            </a:extLst>
          </p:cNvPr>
          <p:cNvGrpSpPr/>
          <p:nvPr/>
        </p:nvGrpSpPr>
        <p:grpSpPr>
          <a:xfrm>
            <a:off x="2185542" y="2387025"/>
            <a:ext cx="2557932" cy="3167720"/>
            <a:chOff x="2185542" y="2387025"/>
            <a:chExt cx="2557932" cy="3167720"/>
          </a:xfrm>
        </p:grpSpPr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285057D0-C7BA-4E6E-9CBA-05A3E02A7431}"/>
                </a:ext>
              </a:extLst>
            </p:cNvPr>
            <p:cNvSpPr/>
            <p:nvPr/>
          </p:nvSpPr>
          <p:spPr>
            <a:xfrm>
              <a:off x="3600474" y="4394712"/>
              <a:ext cx="1143000" cy="1160033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600" b="1" i="1" dirty="0">
                  <a:solidFill>
                    <a:srgbClr val="FFFF00"/>
                  </a:solidFill>
                </a:rPr>
                <a:t>Testing</a:t>
              </a:r>
            </a:p>
            <a:p>
              <a:pPr algn="ctr"/>
              <a:r>
                <a:rPr lang="en-US" sz="1600" dirty="0"/>
                <a:t>data</a:t>
              </a:r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9B40D391-F6D2-40AA-9735-584C4FA08DE2}"/>
                </a:ext>
              </a:extLst>
            </p:cNvPr>
            <p:cNvSpPr/>
            <p:nvPr/>
          </p:nvSpPr>
          <p:spPr>
            <a:xfrm>
              <a:off x="3597409" y="2617309"/>
              <a:ext cx="1143000" cy="1160033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600" b="1" i="1" dirty="0">
                  <a:solidFill>
                    <a:srgbClr val="FFFF00"/>
                  </a:solidFill>
                </a:rPr>
                <a:t>Training</a:t>
              </a:r>
            </a:p>
            <a:p>
              <a:pPr algn="ctr"/>
              <a:r>
                <a:rPr lang="en-US" sz="1600" dirty="0"/>
                <a:t>data</a:t>
              </a:r>
            </a:p>
          </p:txBody>
        </p:sp>
        <p:sp>
          <p:nvSpPr>
            <p:cNvPr id="28" name="Arrow: Bent 27">
              <a:extLst>
                <a:ext uri="{FF2B5EF4-FFF2-40B4-BE49-F238E27FC236}">
                  <a16:creationId xmlns:a16="http://schemas.microsoft.com/office/drawing/2014/main" id="{CB8FCF4C-D1FE-4149-A9BD-FF6B22C8CFEE}"/>
                </a:ext>
              </a:extLst>
            </p:cNvPr>
            <p:cNvSpPr/>
            <p:nvPr/>
          </p:nvSpPr>
          <p:spPr>
            <a:xfrm>
              <a:off x="2653059" y="2866820"/>
              <a:ext cx="978336" cy="723578"/>
            </a:xfrm>
            <a:prstGeom prst="bentArrow">
              <a:avLst>
                <a:gd name="adj1" fmla="val 43439"/>
                <a:gd name="adj2" fmla="val 43495"/>
                <a:gd name="adj3" fmla="val 10048"/>
                <a:gd name="adj4" fmla="val 62189"/>
              </a:avLst>
            </a:prstGeom>
            <a:solidFill>
              <a:srgbClr val="BFBF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tx1"/>
                </a:solidFill>
              </a:endParaRPr>
            </a:p>
          </p:txBody>
        </p:sp>
        <p:sp>
          <p:nvSpPr>
            <p:cNvPr id="29" name="Arrow: Bent 28">
              <a:extLst>
                <a:ext uri="{FF2B5EF4-FFF2-40B4-BE49-F238E27FC236}">
                  <a16:creationId xmlns:a16="http://schemas.microsoft.com/office/drawing/2014/main" id="{1244C2A3-9DC8-4DC1-B6A7-8A4DD215DB0E}"/>
                </a:ext>
              </a:extLst>
            </p:cNvPr>
            <p:cNvSpPr/>
            <p:nvPr/>
          </p:nvSpPr>
          <p:spPr>
            <a:xfrm flipV="1">
              <a:off x="2653059" y="4609334"/>
              <a:ext cx="978336" cy="723578"/>
            </a:xfrm>
            <a:prstGeom prst="bentArrow">
              <a:avLst>
                <a:gd name="adj1" fmla="val 43439"/>
                <a:gd name="adj2" fmla="val 43495"/>
                <a:gd name="adj3" fmla="val 10048"/>
                <a:gd name="adj4" fmla="val 62189"/>
              </a:avLst>
            </a:prstGeom>
            <a:solidFill>
              <a:srgbClr val="BFBF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tx1"/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BE49A9A-92A8-47D3-938C-F6ACB00F0ED0}"/>
                </a:ext>
              </a:extLst>
            </p:cNvPr>
            <p:cNvSpPr txBox="1"/>
            <p:nvPr/>
          </p:nvSpPr>
          <p:spPr>
            <a:xfrm>
              <a:off x="2704701" y="3031572"/>
              <a:ext cx="80578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80%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90491F5-584F-4571-874A-D76409AC077C}"/>
                </a:ext>
              </a:extLst>
            </p:cNvPr>
            <p:cNvSpPr txBox="1"/>
            <p:nvPr/>
          </p:nvSpPr>
          <p:spPr>
            <a:xfrm>
              <a:off x="2796268" y="4860373"/>
              <a:ext cx="71421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20%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7C5786CE-20ED-4EF9-AD8D-051A04D34AB7}"/>
                </a:ext>
              </a:extLst>
            </p:cNvPr>
            <p:cNvSpPr txBox="1"/>
            <p:nvPr/>
          </p:nvSpPr>
          <p:spPr>
            <a:xfrm>
              <a:off x="2185542" y="2387025"/>
              <a:ext cx="142859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/>
                <a:t>Step 3:</a:t>
              </a:r>
            </a:p>
            <a:p>
              <a:pPr algn="ctr"/>
              <a:r>
                <a:rPr lang="en-US" sz="1600" dirty="0"/>
                <a:t>Split train/test</a:t>
              </a:r>
            </a:p>
          </p:txBody>
        </p:sp>
      </p:grp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F8F559EB-CF3C-4101-8D3F-5CE9CEF2612C}"/>
              </a:ext>
            </a:extLst>
          </p:cNvPr>
          <p:cNvSpPr/>
          <p:nvPr/>
        </p:nvSpPr>
        <p:spPr>
          <a:xfrm>
            <a:off x="2200433" y="3480312"/>
            <a:ext cx="1141045" cy="116003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dirty="0"/>
              <a:t>Data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95D0E366-31A2-4497-B337-BA32DB7FF0BE}"/>
              </a:ext>
            </a:extLst>
          </p:cNvPr>
          <p:cNvGrpSpPr/>
          <p:nvPr/>
        </p:nvGrpSpPr>
        <p:grpSpPr>
          <a:xfrm>
            <a:off x="4855851" y="3237734"/>
            <a:ext cx="6202131" cy="976363"/>
            <a:chOff x="4855851" y="3237734"/>
            <a:chExt cx="6202131" cy="976363"/>
          </a:xfrm>
        </p:grpSpPr>
        <p:sp>
          <p:nvSpPr>
            <p:cNvPr id="9" name="Arrow: U-Turn 8">
              <a:extLst>
                <a:ext uri="{FF2B5EF4-FFF2-40B4-BE49-F238E27FC236}">
                  <a16:creationId xmlns:a16="http://schemas.microsoft.com/office/drawing/2014/main" id="{BE6DCFA0-E666-4286-9BD1-AFBD35893865}"/>
                </a:ext>
              </a:extLst>
            </p:cNvPr>
            <p:cNvSpPr/>
            <p:nvPr/>
          </p:nvSpPr>
          <p:spPr>
            <a:xfrm rot="10800000">
              <a:off x="4855851" y="3254609"/>
              <a:ext cx="6202131" cy="925952"/>
            </a:xfrm>
            <a:prstGeom prst="uturnArrow">
              <a:avLst>
                <a:gd name="adj1" fmla="val 31313"/>
                <a:gd name="adj2" fmla="val 25000"/>
                <a:gd name="adj3" fmla="val 12092"/>
                <a:gd name="adj4" fmla="val 66198"/>
                <a:gd name="adj5" fmla="val 83193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tx1"/>
                </a:solidFill>
              </a:endParaRPr>
            </a:p>
          </p:txBody>
        </p:sp>
        <p:sp>
          <p:nvSpPr>
            <p:cNvPr id="10" name="Arrow: U-Turn 9">
              <a:extLst>
                <a:ext uri="{FF2B5EF4-FFF2-40B4-BE49-F238E27FC236}">
                  <a16:creationId xmlns:a16="http://schemas.microsoft.com/office/drawing/2014/main" id="{C84808E8-1E89-4339-B5D7-D73FE4039FC8}"/>
                </a:ext>
              </a:extLst>
            </p:cNvPr>
            <p:cNvSpPr/>
            <p:nvPr/>
          </p:nvSpPr>
          <p:spPr>
            <a:xfrm rot="10800000">
              <a:off x="6649721" y="3237734"/>
              <a:ext cx="4390510" cy="925953"/>
            </a:xfrm>
            <a:prstGeom prst="uturnArrow">
              <a:avLst>
                <a:gd name="adj1" fmla="val 31313"/>
                <a:gd name="adj2" fmla="val 25000"/>
                <a:gd name="adj3" fmla="val 12092"/>
                <a:gd name="adj4" fmla="val 66198"/>
                <a:gd name="adj5" fmla="val 85789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FE2FC91-9BAB-4747-83CA-9F3966A1C3E3}"/>
                </a:ext>
              </a:extLst>
            </p:cNvPr>
            <p:cNvSpPr txBox="1"/>
            <p:nvPr/>
          </p:nvSpPr>
          <p:spPr>
            <a:xfrm>
              <a:off x="9987547" y="3859118"/>
              <a:ext cx="59589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No!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1E5AD78-215D-4D9F-AFF1-F5FC172D94E5}"/>
                </a:ext>
              </a:extLst>
            </p:cNvPr>
            <p:cNvSpPr txBox="1"/>
            <p:nvPr/>
          </p:nvSpPr>
          <p:spPr>
            <a:xfrm>
              <a:off x="8045990" y="3875543"/>
              <a:ext cx="194155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/>
                <a:t>Step 6: </a:t>
              </a:r>
              <a:r>
                <a:rPr lang="en-US" sz="1600" dirty="0"/>
                <a:t>Repeat 2-5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89F03ED7-EB31-40A6-AAD7-A7E6259C972B}"/>
              </a:ext>
            </a:extLst>
          </p:cNvPr>
          <p:cNvGrpSpPr/>
          <p:nvPr/>
        </p:nvGrpSpPr>
        <p:grpSpPr>
          <a:xfrm>
            <a:off x="10080524" y="2474760"/>
            <a:ext cx="1585143" cy="1324578"/>
            <a:chOff x="10080524" y="2474760"/>
            <a:chExt cx="1585143" cy="1324578"/>
          </a:xfrm>
        </p:grpSpPr>
        <p:sp>
          <p:nvSpPr>
            <p:cNvPr id="11" name="Flowchart: Decision 10">
              <a:extLst>
                <a:ext uri="{FF2B5EF4-FFF2-40B4-BE49-F238E27FC236}">
                  <a16:creationId xmlns:a16="http://schemas.microsoft.com/office/drawing/2014/main" id="{C325740A-58FF-40B2-AC28-3F49F5649657}"/>
                </a:ext>
              </a:extLst>
            </p:cNvPr>
            <p:cNvSpPr/>
            <p:nvPr/>
          </p:nvSpPr>
          <p:spPr>
            <a:xfrm>
              <a:off x="10175579" y="2474760"/>
              <a:ext cx="1490088" cy="1324578"/>
            </a:xfrm>
            <a:prstGeom prst="flowChartDecision">
              <a:avLst/>
            </a:prstGeom>
            <a:solidFill>
              <a:srgbClr val="3366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1600" dirty="0"/>
                <a:t>Answers</a:t>
              </a:r>
            </a:p>
            <a:p>
              <a:pPr algn="ctr"/>
              <a:r>
                <a:rPr lang="en-US" sz="1600" dirty="0"/>
                <a:t>Good</a:t>
              </a:r>
            </a:p>
            <a:p>
              <a:pPr algn="ctr"/>
              <a:r>
                <a:rPr lang="en-US" sz="1600" dirty="0"/>
                <a:t>enough?</a:t>
              </a:r>
            </a:p>
          </p:txBody>
        </p:sp>
        <p:sp>
          <p:nvSpPr>
            <p:cNvPr id="38" name="Arrow: Right 37">
              <a:extLst>
                <a:ext uri="{FF2B5EF4-FFF2-40B4-BE49-F238E27FC236}">
                  <a16:creationId xmlns:a16="http://schemas.microsoft.com/office/drawing/2014/main" id="{9BCAE104-20BB-492E-97BB-BDD62B31E419}"/>
                </a:ext>
              </a:extLst>
            </p:cNvPr>
            <p:cNvSpPr/>
            <p:nvPr/>
          </p:nvSpPr>
          <p:spPr>
            <a:xfrm>
              <a:off x="10080524" y="2821103"/>
              <a:ext cx="361750" cy="716923"/>
            </a:xfrm>
            <a:prstGeom prst="rightArrow">
              <a:avLst>
                <a:gd name="adj1" fmla="val 50000"/>
                <a:gd name="adj2" fmla="val 35994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>
                <a:solidFill>
                  <a:schemeClr val="tx1"/>
                </a:solidFill>
              </a:endParaRP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30B0B9B8-1535-4097-AB3F-F08A73D60CCA}"/>
              </a:ext>
            </a:extLst>
          </p:cNvPr>
          <p:cNvGrpSpPr/>
          <p:nvPr/>
        </p:nvGrpSpPr>
        <p:grpSpPr>
          <a:xfrm>
            <a:off x="4731630" y="4387493"/>
            <a:ext cx="2162878" cy="2234089"/>
            <a:chOff x="4731630" y="4387493"/>
            <a:chExt cx="2162878" cy="2234089"/>
          </a:xfrm>
        </p:grpSpPr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D7912624-0F20-48CE-BF99-66BB4B2F6459}"/>
                </a:ext>
              </a:extLst>
            </p:cNvPr>
            <p:cNvGrpSpPr/>
            <p:nvPr/>
          </p:nvGrpSpPr>
          <p:grpSpPr>
            <a:xfrm>
              <a:off x="4731630" y="4387493"/>
              <a:ext cx="1918091" cy="1160033"/>
              <a:chOff x="4731630" y="4387493"/>
              <a:chExt cx="1918091" cy="1160033"/>
            </a:xfrm>
          </p:grpSpPr>
          <p:sp>
            <p:nvSpPr>
              <p:cNvPr id="34" name="Arrow: Right 33">
                <a:extLst>
                  <a:ext uri="{FF2B5EF4-FFF2-40B4-BE49-F238E27FC236}">
                    <a16:creationId xmlns:a16="http://schemas.microsoft.com/office/drawing/2014/main" id="{97F4EE1C-4DF7-47D9-8588-7F838067F0F5}"/>
                  </a:ext>
                </a:extLst>
              </p:cNvPr>
              <p:cNvSpPr/>
              <p:nvPr/>
            </p:nvSpPr>
            <p:spPr>
              <a:xfrm>
                <a:off x="4731630" y="4676719"/>
                <a:ext cx="773844" cy="716923"/>
              </a:xfrm>
              <a:prstGeom prst="rightArrow">
                <a:avLst>
                  <a:gd name="adj1" fmla="val 50000"/>
                  <a:gd name="adj2" fmla="val 1524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>
                  <a:solidFill>
                    <a:schemeClr val="tx1"/>
                  </a:solidFill>
                </a:endParaRPr>
              </a:p>
            </p:txBody>
          </p:sp>
          <p:sp>
            <p:nvSpPr>
              <p:cNvPr id="37" name="Rectangle: Rounded Corners 36">
                <a:extLst>
                  <a:ext uri="{FF2B5EF4-FFF2-40B4-BE49-F238E27FC236}">
                    <a16:creationId xmlns:a16="http://schemas.microsoft.com/office/drawing/2014/main" id="{AF83BB6A-31D9-4F93-9A52-4912748C181C}"/>
                  </a:ext>
                </a:extLst>
              </p:cNvPr>
              <p:cNvSpPr/>
              <p:nvPr/>
            </p:nvSpPr>
            <p:spPr>
              <a:xfrm>
                <a:off x="5506721" y="4387493"/>
                <a:ext cx="1143000" cy="1160033"/>
              </a:xfrm>
              <a:prstGeom prst="roundRect">
                <a:avLst/>
              </a:prstGeom>
              <a:solidFill>
                <a:srgbClr val="00823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600" dirty="0"/>
                  <a:t>Model</a:t>
                </a:r>
              </a:p>
              <a:p>
                <a:pPr algn="ctr"/>
                <a:r>
                  <a:rPr lang="en-US" sz="1600" dirty="0"/>
                  <a:t>Performance</a:t>
                </a:r>
              </a:p>
              <a:p>
                <a:pPr algn="ctr"/>
                <a:r>
                  <a:rPr lang="en-US" sz="1600" b="1" i="1" dirty="0">
                    <a:solidFill>
                      <a:srgbClr val="FFFF00"/>
                    </a:solidFill>
                  </a:rPr>
                  <a:t>testing</a:t>
                </a:r>
              </a:p>
              <a:p>
                <a:pPr algn="ctr"/>
                <a:r>
                  <a:rPr lang="en-US" sz="1600" dirty="0"/>
                  <a:t>data</a:t>
                </a:r>
              </a:p>
            </p:txBody>
          </p:sp>
        </p:grp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17F9A9FC-9319-42CD-8FAC-6708B1BB7D11}"/>
                </a:ext>
              </a:extLst>
            </p:cNvPr>
            <p:cNvSpPr txBox="1"/>
            <p:nvPr/>
          </p:nvSpPr>
          <p:spPr>
            <a:xfrm>
              <a:off x="5283169" y="5544364"/>
              <a:ext cx="1611339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/>
                <a:t>Step 7:</a:t>
              </a:r>
            </a:p>
            <a:p>
              <a:pPr algn="ctr"/>
              <a:r>
                <a:rPr lang="en-US" sz="1600" dirty="0"/>
                <a:t>Evaluate</a:t>
              </a:r>
            </a:p>
            <a:p>
              <a:pPr algn="ctr"/>
              <a:r>
                <a:rPr lang="en-US" sz="1600" dirty="0"/>
                <a:t>best performing</a:t>
              </a:r>
            </a:p>
            <a:p>
              <a:pPr algn="ctr"/>
              <a:r>
                <a:rPr lang="en-US" sz="1600" dirty="0"/>
                <a:t>model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214BC541-7A39-434D-829D-071CC131B147}"/>
              </a:ext>
            </a:extLst>
          </p:cNvPr>
          <p:cNvGrpSpPr/>
          <p:nvPr/>
        </p:nvGrpSpPr>
        <p:grpSpPr>
          <a:xfrm>
            <a:off x="8047516" y="944516"/>
            <a:ext cx="2025643" cy="1610988"/>
            <a:chOff x="8047516" y="944516"/>
            <a:chExt cx="2025643" cy="1610988"/>
          </a:xfrm>
        </p:grpSpPr>
        <p:sp>
          <p:nvSpPr>
            <p:cNvPr id="45" name="Arrow: Right 44">
              <a:extLst>
                <a:ext uri="{FF2B5EF4-FFF2-40B4-BE49-F238E27FC236}">
                  <a16:creationId xmlns:a16="http://schemas.microsoft.com/office/drawing/2014/main" id="{14D26B62-28F3-4CB7-AD4C-B0C2DC01A409}"/>
                </a:ext>
              </a:extLst>
            </p:cNvPr>
            <p:cNvSpPr/>
            <p:nvPr/>
          </p:nvSpPr>
          <p:spPr>
            <a:xfrm rot="16200000">
              <a:off x="9281209" y="1976592"/>
              <a:ext cx="440900" cy="716923"/>
            </a:xfrm>
            <a:prstGeom prst="rightArrow">
              <a:avLst>
                <a:gd name="adj1" fmla="val 50000"/>
                <a:gd name="adj2" fmla="val 22983"/>
              </a:avLst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>
                <a:solidFill>
                  <a:schemeClr val="tx1"/>
                </a:solidFill>
              </a:endParaRPr>
            </a:p>
          </p:txBody>
        </p:sp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13A6F37E-6E40-431F-9C10-B916EF689558}"/>
                </a:ext>
              </a:extLst>
            </p:cNvPr>
            <p:cNvSpPr/>
            <p:nvPr/>
          </p:nvSpPr>
          <p:spPr>
            <a:xfrm>
              <a:off x="8930159" y="944516"/>
              <a:ext cx="1143000" cy="1160033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600" dirty="0"/>
                <a:t>Global &amp; local</a:t>
              </a:r>
            </a:p>
            <a:p>
              <a:pPr algn="ctr"/>
              <a:r>
                <a:rPr lang="en-US" sz="1600" dirty="0" err="1"/>
                <a:t>interpre-tation</a:t>
              </a:r>
              <a:endParaRPr lang="en-US" sz="1600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55A50AC9-BE70-4EF7-B4A3-2644D8C41433}"/>
                </a:ext>
              </a:extLst>
            </p:cNvPr>
            <p:cNvSpPr txBox="1"/>
            <p:nvPr/>
          </p:nvSpPr>
          <p:spPr>
            <a:xfrm>
              <a:off x="8047516" y="1377165"/>
              <a:ext cx="950901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/>
                <a:t>Step 8:</a:t>
              </a:r>
            </a:p>
            <a:p>
              <a:pPr algn="ctr"/>
              <a:r>
                <a:rPr lang="en-US" sz="1600" dirty="0"/>
                <a:t>Interpret</a:t>
              </a:r>
            </a:p>
            <a:p>
              <a:pPr algn="ctr"/>
              <a:r>
                <a:rPr lang="en-US" sz="1600" dirty="0"/>
                <a:t>model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0F3731DF-F341-42B1-9BC7-0A54AE03887C}"/>
              </a:ext>
            </a:extLst>
          </p:cNvPr>
          <p:cNvGrpSpPr/>
          <p:nvPr/>
        </p:nvGrpSpPr>
        <p:grpSpPr>
          <a:xfrm>
            <a:off x="7203986" y="3725944"/>
            <a:ext cx="2806408" cy="2672081"/>
            <a:chOff x="7203986" y="3725944"/>
            <a:chExt cx="2806408" cy="2672081"/>
          </a:xfrm>
        </p:grpSpPr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4431FD37-E01E-4AF8-A7E9-AA2732A18C15}"/>
                </a:ext>
              </a:extLst>
            </p:cNvPr>
            <p:cNvGrpSpPr/>
            <p:nvPr/>
          </p:nvGrpSpPr>
          <p:grpSpPr>
            <a:xfrm>
              <a:off x="7203986" y="3725944"/>
              <a:ext cx="2806408" cy="2672081"/>
              <a:chOff x="7203986" y="3725944"/>
              <a:chExt cx="2806408" cy="2672081"/>
            </a:xfrm>
          </p:grpSpPr>
          <p:sp>
            <p:nvSpPr>
              <p:cNvPr id="24" name="Rectangle: Rounded Corners 23">
                <a:extLst>
                  <a:ext uri="{FF2B5EF4-FFF2-40B4-BE49-F238E27FC236}">
                    <a16:creationId xmlns:a16="http://schemas.microsoft.com/office/drawing/2014/main" id="{B9FB8382-25E9-4C9E-8EBF-2CEC930869A7}"/>
                  </a:ext>
                </a:extLst>
              </p:cNvPr>
              <p:cNvSpPr/>
              <p:nvPr/>
            </p:nvSpPr>
            <p:spPr>
              <a:xfrm>
                <a:off x="8867394" y="5396667"/>
                <a:ext cx="1143000" cy="985050"/>
              </a:xfrm>
              <a:prstGeom prst="roundRect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600" dirty="0"/>
                  <a:t>Predictions</a:t>
                </a:r>
              </a:p>
            </p:txBody>
          </p:sp>
          <p:sp>
            <p:nvSpPr>
              <p:cNvPr id="42" name="Arrow: Bent 41">
                <a:extLst>
                  <a:ext uri="{FF2B5EF4-FFF2-40B4-BE49-F238E27FC236}">
                    <a16:creationId xmlns:a16="http://schemas.microsoft.com/office/drawing/2014/main" id="{09F8FFF7-5A69-4DB8-8630-B3F36D2C9302}"/>
                  </a:ext>
                </a:extLst>
              </p:cNvPr>
              <p:cNvSpPr/>
              <p:nvPr/>
            </p:nvSpPr>
            <p:spPr>
              <a:xfrm flipV="1">
                <a:off x="7718823" y="3725944"/>
                <a:ext cx="1145473" cy="2497015"/>
              </a:xfrm>
              <a:prstGeom prst="bentArrow">
                <a:avLst>
                  <a:gd name="adj1" fmla="val 28092"/>
                  <a:gd name="adj2" fmla="val 30244"/>
                  <a:gd name="adj3" fmla="val 10048"/>
                  <a:gd name="adj4" fmla="val 62189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solidFill>
                    <a:schemeClr val="tx1"/>
                  </a:solidFill>
                </a:endParaRPr>
              </a:p>
            </p:txBody>
          </p:sp>
          <p:sp>
            <p:nvSpPr>
              <p:cNvPr id="25" name="Rectangle: Rounded Corners 24">
                <a:extLst>
                  <a:ext uri="{FF2B5EF4-FFF2-40B4-BE49-F238E27FC236}">
                    <a16:creationId xmlns:a16="http://schemas.microsoft.com/office/drawing/2014/main" id="{3CB976A3-1016-4C48-8C5B-F20886572D5A}"/>
                  </a:ext>
                </a:extLst>
              </p:cNvPr>
              <p:cNvSpPr/>
              <p:nvPr/>
            </p:nvSpPr>
            <p:spPr>
              <a:xfrm>
                <a:off x="7203986" y="5412975"/>
                <a:ext cx="1143000" cy="985050"/>
              </a:xfrm>
              <a:prstGeom prst="round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600" dirty="0"/>
                  <a:t>New data</a:t>
                </a:r>
              </a:p>
            </p:txBody>
          </p:sp>
        </p:grp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13770246-126C-4F9D-9E8B-5F7A347EACE2}"/>
                </a:ext>
              </a:extLst>
            </p:cNvPr>
            <p:cNvSpPr txBox="1"/>
            <p:nvPr/>
          </p:nvSpPr>
          <p:spPr>
            <a:xfrm>
              <a:off x="8143419" y="4786939"/>
              <a:ext cx="86914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/>
                <a:t>Step 9:</a:t>
              </a:r>
            </a:p>
            <a:p>
              <a:pPr algn="ctr"/>
              <a:r>
                <a:rPr lang="en-US" sz="1600" dirty="0"/>
                <a:t>deploy</a:t>
              </a:r>
            </a:p>
            <a:p>
              <a:pPr algn="ctr"/>
              <a:r>
                <a:rPr lang="en-US" sz="1600" dirty="0"/>
                <a:t>model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36080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48" grpId="0" animBg="1"/>
      <p:bldP spid="30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44572</TotalTime>
  <Words>2627</Words>
  <Application>Microsoft Office PowerPoint</Application>
  <PresentationFormat>Widescreen</PresentationFormat>
  <Paragraphs>755</Paragraphs>
  <Slides>39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3" baseType="lpstr">
      <vt:lpstr>Arial</vt:lpstr>
      <vt:lpstr>Calibri</vt:lpstr>
      <vt:lpstr>Cambria</vt:lpstr>
      <vt:lpstr>Office Theme</vt:lpstr>
      <vt:lpstr>Machine Learning  Workshop</vt:lpstr>
      <vt:lpstr>Logistics</vt:lpstr>
      <vt:lpstr>Who we are</vt:lpstr>
      <vt:lpstr>Goals of this workshop</vt:lpstr>
      <vt:lpstr>Workshop outline</vt:lpstr>
      <vt:lpstr>Intro: why is ML &amp; why</vt:lpstr>
      <vt:lpstr>Intro: why is ML &amp; why</vt:lpstr>
      <vt:lpstr>Intro: why is ML &amp; why</vt:lpstr>
      <vt:lpstr>Part A review</vt:lpstr>
      <vt:lpstr>Step 1: Define ML problem</vt:lpstr>
      <vt:lpstr>Step 1: Define ML problem</vt:lpstr>
      <vt:lpstr>Step 2: Exploratory data analysis (EDA)</vt:lpstr>
      <vt:lpstr>Step 2: Exploratory data analysis (EDA)</vt:lpstr>
      <vt:lpstr>Step 2: Exploratory data analysis (EDA)</vt:lpstr>
      <vt:lpstr>Step 3: Split training and testing data</vt:lpstr>
      <vt:lpstr>Step 4: Feature engineering</vt:lpstr>
      <vt:lpstr>Step 4: Feature engineering</vt:lpstr>
      <vt:lpstr>Step 4: Feature engineering</vt:lpstr>
      <vt:lpstr>Step 4: Feature engineering</vt:lpstr>
      <vt:lpstr>Step 5: Model/algorithm selection</vt:lpstr>
      <vt:lpstr>PowerPoint Presentation</vt:lpstr>
      <vt:lpstr>Step 5: Model/algorithm selection</vt:lpstr>
      <vt:lpstr>Step 5: Model/algorithm selection</vt:lpstr>
      <vt:lpstr>Step 5: Model/algorithm selection</vt:lpstr>
      <vt:lpstr>Step 6: Repeat step 2~5</vt:lpstr>
      <vt:lpstr>Step 6: Repeat step 2~5</vt:lpstr>
      <vt:lpstr>Step 6: Repeat step 2~5</vt:lpstr>
      <vt:lpstr>Step 7: Evaluate model</vt:lpstr>
      <vt:lpstr>Step 7: Evaluate model</vt:lpstr>
      <vt:lpstr>Step 7: Evaluate model</vt:lpstr>
      <vt:lpstr>Step 7: Evaluate model</vt:lpstr>
      <vt:lpstr>Step 8: Interpret model</vt:lpstr>
      <vt:lpstr>Recap: what we have done</vt:lpstr>
      <vt:lpstr>Recap: limitations of ML</vt:lpstr>
      <vt:lpstr>In your path forward</vt:lpstr>
      <vt:lpstr>Thanks for coming…</vt:lpstr>
      <vt:lpstr>Spares</vt:lpstr>
      <vt:lpstr>Logistics</vt:lpstr>
      <vt:lpstr>Step 4: Feature engineering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Computer Science</dc:title>
  <dc:creator>SHS</dc:creator>
  <cp:lastModifiedBy>Shiu, Shinhan</cp:lastModifiedBy>
  <cp:revision>2079</cp:revision>
  <cp:lastPrinted>2012-10-21T07:50:44Z</cp:lastPrinted>
  <dcterms:created xsi:type="dcterms:W3CDTF">2008-09-03T02:14:15Z</dcterms:created>
  <dcterms:modified xsi:type="dcterms:W3CDTF">2024-05-10T21:04:18Z</dcterms:modified>
</cp:coreProperties>
</file>